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7" r:id="rId2"/>
    <p:sldId id="261" r:id="rId3"/>
    <p:sldId id="262" r:id="rId4"/>
    <p:sldId id="263" r:id="rId5"/>
    <p:sldId id="268" r:id="rId6"/>
    <p:sldId id="270" r:id="rId7"/>
    <p:sldId id="271" r:id="rId8"/>
    <p:sldId id="272" r:id="rId9"/>
    <p:sldId id="265" r:id="rId10"/>
    <p:sldId id="266" r:id="rId11"/>
    <p:sldId id="267" r:id="rId12"/>
    <p:sldId id="269" r:id="rId13"/>
    <p:sldId id="273" r:id="rId14"/>
    <p:sldId id="274" r:id="rId15"/>
    <p:sldId id="275" r:id="rId16"/>
    <p:sldId id="256" r:id="rId17"/>
  </p:sldIdLst>
  <p:sldSz cx="9144000" cy="6858000" type="screen4x3"/>
  <p:notesSz cx="6888163" cy="10021888"/>
  <p:defaultTextStyle>
    <a:defPPr>
      <a:defRPr lang="de-DE"/>
    </a:defPPr>
    <a:lvl1pPr algn="l" rtl="0" fontAlgn="base">
      <a:spcBef>
        <a:spcPct val="20000"/>
      </a:spcBef>
      <a:spcAft>
        <a:spcPct val="0"/>
      </a:spcAft>
      <a:buChar char="•"/>
      <a:defRPr sz="2400" kern="1200">
        <a:solidFill>
          <a:srgbClr val="3C3C3C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har char="•"/>
      <a:defRPr sz="2400" kern="1200">
        <a:solidFill>
          <a:srgbClr val="3C3C3C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har char="•"/>
      <a:defRPr sz="2400" kern="1200">
        <a:solidFill>
          <a:srgbClr val="3C3C3C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har char="•"/>
      <a:defRPr sz="2400" kern="1200">
        <a:solidFill>
          <a:srgbClr val="3C3C3C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har char="•"/>
      <a:defRPr sz="2400" kern="1200">
        <a:solidFill>
          <a:srgbClr val="3C3C3C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3C3C3C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3C3C3C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3C3C3C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3C3C3C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33"/>
    <a:srgbClr val="595959"/>
    <a:srgbClr val="282828"/>
    <a:srgbClr val="E6E6E6"/>
    <a:srgbClr val="404040"/>
    <a:srgbClr val="3C3C3C"/>
    <a:srgbClr val="787878"/>
    <a:srgbClr val="0F7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 autoAdjust="0"/>
    <p:restoredTop sz="94675" autoAdjust="0"/>
  </p:normalViewPr>
  <p:slideViewPr>
    <p:cSldViewPr snapToGrid="0" snapToObjects="1"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198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>
        <p:scale>
          <a:sx n="61" d="100"/>
          <a:sy n="61" d="100"/>
        </p:scale>
        <p:origin x="-3486" y="-180"/>
      </p:cViewPr>
      <p:guideLst>
        <p:guide orient="horz" pos="3157"/>
        <p:guide pos="217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43" name="Rectangle 15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98676" y="522491"/>
            <a:ext cx="5213577" cy="269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11709" eaLnBrk="0" hangingPunct="0">
              <a:spcBef>
                <a:spcPct val="0"/>
              </a:spcBef>
              <a:buFontTx/>
              <a:buNone/>
              <a:defRPr sz="1200" b="1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Erfahrungsaustausch </a:t>
            </a:r>
            <a:r>
              <a:rPr lang="de-DE" dirty="0" err="1" smtClean="0"/>
              <a:t>Obmännertag</a:t>
            </a:r>
            <a:r>
              <a:rPr lang="de-DE" dirty="0" smtClean="0"/>
              <a:t> am 22.02.2014</a:t>
            </a:r>
            <a:endParaRPr lang="de-DE" dirty="0"/>
          </a:p>
        </p:txBody>
      </p:sp>
      <p:sp>
        <p:nvSpPr>
          <p:cNvPr id="48145" name="Rectangle 17"/>
          <p:cNvSpPr>
            <a:spLocks noChangeArrowheads="1"/>
          </p:cNvSpPr>
          <p:nvPr/>
        </p:nvSpPr>
        <p:spPr bwMode="auto">
          <a:xfrm>
            <a:off x="5503131" y="9802313"/>
            <a:ext cx="892790" cy="269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163" tIns="45582" rIns="91163" bIns="45582"/>
          <a:lstStyle/>
          <a:p>
            <a:pPr algn="r" defTabSz="911709" eaLnBrk="0" hangingPunct="0">
              <a:spcBef>
                <a:spcPct val="0"/>
              </a:spcBef>
              <a:buNone/>
            </a:pPr>
            <a:fld id="{0FF85A8B-2F3B-4C14-AE91-7DEF8D5414E6}" type="slidenum">
              <a:rPr lang="de-DE" sz="1000">
                <a:solidFill>
                  <a:schemeClr val="tx1"/>
                </a:solidFill>
              </a:rPr>
              <a:pPr algn="r" defTabSz="911709" eaLnBrk="0" hangingPunct="0">
                <a:spcBef>
                  <a:spcPct val="0"/>
                </a:spcBef>
                <a:buNone/>
              </a:pPr>
              <a:t>‹Nr.›</a:t>
            </a:fld>
            <a:endParaRPr lang="de-DE" sz="1000">
              <a:solidFill>
                <a:schemeClr val="tx1"/>
              </a:solidFill>
            </a:endParaRPr>
          </a:p>
        </p:txBody>
      </p:sp>
      <p:cxnSp>
        <p:nvCxnSpPr>
          <p:cNvPr id="6" name="Gerade Verbindung 5"/>
          <p:cNvCxnSpPr>
            <a:cxnSpLocks noChangeShapeType="1"/>
          </p:cNvCxnSpPr>
          <p:nvPr/>
        </p:nvCxnSpPr>
        <p:spPr bwMode="auto">
          <a:xfrm flipV="1">
            <a:off x="477765" y="9808724"/>
            <a:ext cx="5871507" cy="0"/>
          </a:xfrm>
          <a:prstGeom prst="line">
            <a:avLst/>
          </a:prstGeom>
          <a:noFill/>
          <a:ln w="9525" algn="ctr">
            <a:solidFill>
              <a:srgbClr val="1175A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9881920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20763" y="1084263"/>
            <a:ext cx="5459412" cy="4094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24170" y="5511799"/>
            <a:ext cx="5051105" cy="3841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34829" name="Rectangle 13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92527" y="536916"/>
            <a:ext cx="4285396" cy="26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11709" eaLnBrk="0" hangingPunct="0">
              <a:spcBef>
                <a:spcPct val="0"/>
              </a:spcBef>
              <a:buFontTx/>
              <a:buNone/>
              <a:defRPr sz="1200" b="1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Erfahrungsaustausch </a:t>
            </a:r>
            <a:r>
              <a:rPr lang="de-DE" dirty="0" err="1" smtClean="0"/>
              <a:t>Obmännertag</a:t>
            </a:r>
            <a:r>
              <a:rPr lang="de-DE" dirty="0" smtClean="0"/>
              <a:t> am 22.02.2014</a:t>
            </a:r>
            <a:endParaRPr lang="de-DE" dirty="0"/>
          </a:p>
        </p:txBody>
      </p:sp>
      <p:sp>
        <p:nvSpPr>
          <p:cNvPr id="34830" name="Rectangle 1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1822" y="9789491"/>
            <a:ext cx="892790" cy="269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63" tIns="45582" rIns="91163" bIns="45582" numCol="1" anchor="t" anchorCtr="0" compatLnSpc="1">
            <a:prstTxWarp prst="textNoShape">
              <a:avLst/>
            </a:prstTxWarp>
          </a:bodyPr>
          <a:lstStyle>
            <a:lvl1pPr algn="r" defTabSz="911709" eaLnBrk="0" hangingPunct="0">
              <a:spcBef>
                <a:spcPct val="0"/>
              </a:spcBef>
              <a:buFontTx/>
              <a:buNone/>
              <a:defRPr sz="1000">
                <a:solidFill>
                  <a:schemeClr val="tx1"/>
                </a:solidFill>
              </a:defRPr>
            </a:lvl1pPr>
          </a:lstStyle>
          <a:p>
            <a:fld id="{4182C7C1-7C48-4D53-BAB0-69D0BFB54AD3}" type="slidenum">
              <a:rPr lang="de-DE"/>
              <a:pPr/>
              <a:t>‹Nr.›</a:t>
            </a:fld>
            <a:endParaRPr lang="de-DE"/>
          </a:p>
        </p:txBody>
      </p:sp>
      <p:cxnSp>
        <p:nvCxnSpPr>
          <p:cNvPr id="6" name="Gerade Verbindung 5"/>
          <p:cNvCxnSpPr>
            <a:cxnSpLocks noChangeShapeType="1"/>
          </p:cNvCxnSpPr>
          <p:nvPr/>
        </p:nvCxnSpPr>
        <p:spPr bwMode="auto">
          <a:xfrm flipV="1">
            <a:off x="990917" y="9795902"/>
            <a:ext cx="5470959" cy="0"/>
          </a:xfrm>
          <a:prstGeom prst="line">
            <a:avLst/>
          </a:prstGeom>
          <a:noFill/>
          <a:ln w="9525" algn="ctr">
            <a:solidFill>
              <a:srgbClr val="1175A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64323233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fontAlgn="base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1pPr>
    <a:lvl2pPr marL="1905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482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de-DE"/>
              <a:t>&lt; Titelwiederholung &gt;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C6EF96-CCD5-4DE8-95A3-20E880653EAA}" type="slidenum">
              <a:rPr lang="de-DE"/>
              <a:pPr/>
              <a:t>1</a:t>
            </a:fld>
            <a:endParaRPr lang="de-DE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de-DE"/>
              <a:t>&lt; Titelwiederholung &gt;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102C20-33DA-4C0C-9A29-A4C78B3ECBD7}" type="slidenum">
              <a:rPr lang="de-DE"/>
              <a:pPr/>
              <a:t>16</a:t>
            </a:fld>
            <a:endParaRPr lang="de-DE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/>
        </p:nvSpPr>
        <p:spPr>
          <a:xfrm>
            <a:off x="0" y="6215063"/>
            <a:ext cx="9144000" cy="6429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endParaRPr lang="de-DE" sz="1800"/>
          </a:p>
        </p:txBody>
      </p:sp>
      <p:sp>
        <p:nvSpPr>
          <p:cNvPr id="12" name="Textfeld 11"/>
          <p:cNvSpPr txBox="1"/>
          <p:nvPr/>
        </p:nvSpPr>
        <p:spPr>
          <a:xfrm>
            <a:off x="2625755" y="287338"/>
            <a:ext cx="617852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  <a:buFontTx/>
              <a:buNone/>
              <a:defRPr/>
            </a:pPr>
            <a:r>
              <a:rPr lang="de-DE" sz="2000" b="1" dirty="0" smtClean="0">
                <a:solidFill>
                  <a:srgbClr val="787878"/>
                </a:solidFill>
              </a:rPr>
              <a:t>Marianische Männer-</a:t>
            </a:r>
            <a:r>
              <a:rPr lang="de-DE" sz="2000" b="1" dirty="0" err="1" smtClean="0">
                <a:solidFill>
                  <a:srgbClr val="787878"/>
                </a:solidFill>
              </a:rPr>
              <a:t>Congregation</a:t>
            </a:r>
            <a:r>
              <a:rPr lang="de-DE" sz="2000" b="1" dirty="0" smtClean="0">
                <a:solidFill>
                  <a:srgbClr val="787878"/>
                </a:solidFill>
              </a:rPr>
              <a:t> Regensburg</a:t>
            </a:r>
            <a:endParaRPr lang="de-DE" sz="2000" b="1" dirty="0">
              <a:solidFill>
                <a:srgbClr val="787878"/>
              </a:solidFill>
            </a:endParaRPr>
          </a:p>
        </p:txBody>
      </p:sp>
      <p:sp>
        <p:nvSpPr>
          <p:cNvPr id="33800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676400" y="4560888"/>
            <a:ext cx="6781800" cy="574675"/>
          </a:xfrm>
        </p:spPr>
        <p:txBody>
          <a:bodyPr wrap="square"/>
          <a:lstStyle>
            <a:lvl1pPr algn="r">
              <a:lnSpc>
                <a:spcPts val="4100"/>
              </a:lnSpc>
              <a:defRPr sz="3800"/>
            </a:lvl1pPr>
          </a:lstStyle>
          <a:p>
            <a:pPr lvl="0"/>
            <a:r>
              <a:rPr lang="de-DE" noProof="0" smtClean="0"/>
              <a:t>Mastertitelformat bearbeiten</a:t>
            </a:r>
          </a:p>
        </p:txBody>
      </p:sp>
      <p:sp>
        <p:nvSpPr>
          <p:cNvPr id="33801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5287963"/>
            <a:ext cx="6781800" cy="623887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0" indent="0" algn="r">
              <a:buClrTx/>
              <a:buFontTx/>
              <a:buNone/>
              <a:defRPr>
                <a:cs typeface="Arial" charset="0"/>
              </a:defRPr>
            </a:lvl1pPr>
          </a:lstStyle>
          <a:p>
            <a:pPr lvl="0"/>
            <a:r>
              <a:rPr lang="de-DE" noProof="0" smtClean="0"/>
              <a:t>Master-Untertitelformat bearbeiten</a:t>
            </a:r>
          </a:p>
        </p:txBody>
      </p:sp>
      <p:sp>
        <p:nvSpPr>
          <p:cNvPr id="33802" name="Rectangle 10"/>
          <p:cNvSpPr>
            <a:spLocks noGrp="1" noChangeArrowheads="1"/>
          </p:cNvSpPr>
          <p:nvPr>
            <p:ph type="dt" sz="half" idx="2"/>
          </p:nvPr>
        </p:nvSpPr>
        <p:spPr>
          <a:xfrm>
            <a:off x="5440363" y="6248400"/>
            <a:ext cx="190500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33803" name="Rectangle 11"/>
          <p:cNvSpPr>
            <a:spLocks noGrp="1" noChangeArrowheads="1"/>
          </p:cNvSpPr>
          <p:nvPr>
            <p:ph type="ftr" sz="quarter" idx="3"/>
          </p:nvPr>
        </p:nvSpPr>
        <p:spPr>
          <a:xfrm>
            <a:off x="411163" y="6248400"/>
            <a:ext cx="4894262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rgbClr val="404040"/>
                </a:solidFill>
              </a:defRPr>
            </a:lvl1pPr>
          </a:lstStyle>
          <a:p>
            <a:r>
              <a:rPr lang="de-DE" smtClean="0"/>
              <a:t>Erfahrungsaustausch Obmännertag, Die Pfarrcongregation, Herbert Ettle, Consultor</a:t>
            </a:r>
            <a:endParaRPr lang="de-DE"/>
          </a:p>
        </p:txBody>
      </p:sp>
      <p:sp>
        <p:nvSpPr>
          <p:cNvPr id="33804" name="Rectangle 12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421563" y="6248400"/>
            <a:ext cx="1036637" cy="457200"/>
          </a:xfrm>
        </p:spPr>
        <p:txBody>
          <a:bodyPr/>
          <a:lstStyle>
            <a:lvl1pPr>
              <a:defRPr/>
            </a:lvl1pPr>
          </a:lstStyle>
          <a:p>
            <a:fld id="{36C31E76-F768-4FBD-AD27-35A0915AE9D8}" type="slidenum">
              <a:rPr lang="de-DE"/>
              <a:pPr/>
              <a:t>‹Nr.›</a:t>
            </a:fld>
            <a:endParaRPr lang="de-DE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9721" y="1512626"/>
            <a:ext cx="2336596" cy="2248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Erfahrungsaustausch Obmännertag, Die Pfarrcongregation, Herbert Ettle, Consultor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989765-79A3-47B7-8868-B61A0A883B4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0927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211888" y="936625"/>
            <a:ext cx="2000250" cy="54133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11138" y="936625"/>
            <a:ext cx="5848350" cy="541337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Erfahrungsaustausch Obmännertag, Die Pfarrcongregation, Herbert Ettle, Consultor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566A4-699F-41F7-8155-2FA98FBA487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9377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Erfahrungsaustausch Obmännertag, Die Pfarrcongregation, Herbert Ettle, Consultor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724B1E-8E23-48B8-886E-0E02A526EEC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769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Erfahrungsaustausch Obmännertag, Die Pfarrcongregation, Herbert Ettle, Consultor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BEB2E7-21C6-4F0D-A387-8E73715B327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07427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28600" y="1593850"/>
            <a:ext cx="3908425" cy="4756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289425" y="1593850"/>
            <a:ext cx="3908425" cy="4756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Erfahrungsaustausch Obmännertag, Die Pfarrcongregation, Herbert Ettle, Consultor</a:t>
            </a:r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E0EDFD-2574-4C8F-99F6-9477C06C1D9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34107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Erfahrungsaustausch Obmännertag, Die Pfarrcongregation, Herbert Ettle, Consultor</a:t>
            </a:r>
            <a:endParaRPr lang="de-DE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EB4C90-0948-4C1F-BB83-80ACB657A0D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0383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Erfahrungsaustausch Obmännertag, Die Pfarrcongregation, Herbert Ettle, Consultor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69982A-73DC-4C6D-9FFB-60E046E2507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4077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Erfahrungsaustausch Obmännertag, Die Pfarrcongregation, Herbert Ettle, Consultor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4EDDE0-5E1E-4E86-99CB-194BAA5C727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8977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Erfahrungsaustausch Obmännertag, Die Pfarrcongregation, Herbert Ettle, Consultor</a:t>
            </a:r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D7F7B6-F151-4880-9A86-3025D278C6C8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10889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Erfahrungsaustausch Obmännertag, Die Pfarrcongregation, Herbert Ettle, Consultor</a:t>
            </a:r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475D08-5F6C-409C-9E67-9B2CE2A28827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013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0" y="609600"/>
            <a:ext cx="8259763" cy="576421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38000">
                <a:schemeClr val="bg1"/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endParaRPr lang="de-DE" sz="1800" dirty="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1138" y="936625"/>
            <a:ext cx="80010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593850"/>
            <a:ext cx="7969250" cy="475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5176007" y="171450"/>
            <a:ext cx="318218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  <a:buFontTx/>
              <a:buNone/>
              <a:defRPr/>
            </a:pPr>
            <a:r>
              <a:rPr lang="de-DE" sz="1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Marianische Männer-</a:t>
            </a:r>
            <a:r>
              <a:rPr lang="de-DE" sz="10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Congregation</a:t>
            </a:r>
            <a:r>
              <a:rPr lang="de-DE" sz="1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Regensburg</a:t>
            </a:r>
            <a:endParaRPr lang="de-DE" sz="1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Fußzeilenplatzhalter 4"/>
          <p:cNvSpPr txBox="1">
            <a:spLocks/>
          </p:cNvSpPr>
          <p:nvPr/>
        </p:nvSpPr>
        <p:spPr>
          <a:xfrm>
            <a:off x="250825" y="6494463"/>
            <a:ext cx="5692775" cy="346075"/>
          </a:xfrm>
          <a:prstGeom prst="rect">
            <a:avLst/>
          </a:prstGeom>
        </p:spPr>
        <p:txBody>
          <a:bodyPr lIns="0"/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>
              <a:buFontTx/>
              <a:buNone/>
            </a:pPr>
            <a:endParaRPr lang="de-DE" sz="1000">
              <a:solidFill>
                <a:srgbClr val="898989"/>
              </a:solidFill>
              <a:latin typeface="Arial" charset="0"/>
              <a:cs typeface="Arial" charset="0"/>
            </a:endParaRPr>
          </a:p>
        </p:txBody>
      </p:sp>
      <p:cxnSp>
        <p:nvCxnSpPr>
          <p:cNvPr id="6" name="Gerade Verbindung 5"/>
          <p:cNvCxnSpPr>
            <a:cxnSpLocks noChangeShapeType="1"/>
          </p:cNvCxnSpPr>
          <p:nvPr/>
        </p:nvCxnSpPr>
        <p:spPr bwMode="auto">
          <a:xfrm flipV="1">
            <a:off x="0" y="6477000"/>
            <a:ext cx="8235950" cy="0"/>
          </a:xfrm>
          <a:prstGeom prst="line">
            <a:avLst/>
          </a:prstGeom>
          <a:noFill/>
          <a:ln w="9525" algn="ctr">
            <a:solidFill>
              <a:srgbClr val="1175A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4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" y="6516688"/>
            <a:ext cx="6411913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000">
                <a:solidFill>
                  <a:srgbClr val="595959"/>
                </a:solidFill>
                <a:cs typeface="+mj-cs"/>
              </a:defRPr>
            </a:lvl1pPr>
          </a:lstStyle>
          <a:p>
            <a:r>
              <a:rPr lang="de-DE" smtClean="0"/>
              <a:t>Erfahrungsaustausch Obmännertag, Die Pfarrcongregation, Herbert Ettle, Consultor</a:t>
            </a:r>
            <a:endParaRPr lang="de-DE"/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64313" y="6526213"/>
            <a:ext cx="857250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000">
                <a:solidFill>
                  <a:srgbClr val="404040"/>
                </a:solidFill>
              </a:defRPr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1051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54925" y="6516688"/>
            <a:ext cx="5429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000">
                <a:solidFill>
                  <a:srgbClr val="404040"/>
                </a:solidFill>
              </a:defRPr>
            </a:lvl1pPr>
          </a:lstStyle>
          <a:p>
            <a:fld id="{50AD2E8C-53EF-422F-841C-22A0993EBBA0}" type="slidenum">
              <a:rPr lang="de-DE"/>
              <a:pPr/>
              <a:t>‹Nr.›</a:t>
            </a:fld>
            <a:endParaRPr lang="de-DE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14379"/>
            <a:ext cx="633317" cy="609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fontAlgn="base">
        <a:spcBef>
          <a:spcPct val="0"/>
        </a:spcBef>
        <a:spcAft>
          <a:spcPct val="0"/>
        </a:spcAft>
        <a:defRPr sz="2600" b="1">
          <a:solidFill>
            <a:srgbClr val="0F75A5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 b="1">
          <a:solidFill>
            <a:srgbClr val="0F75A5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600" b="1">
          <a:solidFill>
            <a:srgbClr val="0F75A5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600" b="1">
          <a:solidFill>
            <a:srgbClr val="0F75A5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600" b="1">
          <a:solidFill>
            <a:srgbClr val="0F75A5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>
          <a:solidFill>
            <a:srgbClr val="0F75A5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>
          <a:solidFill>
            <a:srgbClr val="0F75A5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>
          <a:solidFill>
            <a:srgbClr val="0F75A5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>
          <a:solidFill>
            <a:srgbClr val="0F75A5"/>
          </a:solidFill>
          <a:latin typeface="Arial" charset="0"/>
          <a:cs typeface="Arial" charset="0"/>
        </a:defRPr>
      </a:lvl9pPr>
    </p:titleStyle>
    <p:bodyStyle>
      <a:lvl1pPr marL="207963" indent="-207963" algn="l" rtl="0" fontAlgn="base">
        <a:spcBef>
          <a:spcPct val="20000"/>
        </a:spcBef>
        <a:spcAft>
          <a:spcPct val="0"/>
        </a:spcAft>
        <a:buClr>
          <a:srgbClr val="0F75A5"/>
        </a:buClr>
        <a:buSzPct val="110000"/>
        <a:buFont typeface="Wingdings" pitchFamily="2" charset="2"/>
        <a:buChar char="§"/>
        <a:defRPr sz="2400">
          <a:solidFill>
            <a:srgbClr val="282828"/>
          </a:solidFill>
          <a:latin typeface="+mn-lt"/>
          <a:ea typeface="+mn-ea"/>
          <a:cs typeface="+mn-cs"/>
        </a:defRPr>
      </a:lvl1pPr>
      <a:lvl2pPr marL="630238" indent="-222250" algn="l" rtl="0" fontAlgn="base">
        <a:spcBef>
          <a:spcPct val="20000"/>
        </a:spcBef>
        <a:spcAft>
          <a:spcPct val="0"/>
        </a:spcAft>
        <a:buSzPct val="40000"/>
        <a:buFont typeface="Wingdings" pitchFamily="2" charset="2"/>
        <a:buBlip>
          <a:blip r:embed="rId15"/>
        </a:buBlip>
        <a:defRPr sz="2400">
          <a:solidFill>
            <a:srgbClr val="282828"/>
          </a:solidFill>
          <a:latin typeface="+mn-lt"/>
        </a:defRPr>
      </a:lvl2pPr>
      <a:lvl3pPr marL="1019175" indent="-198438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rgbClr val="282828"/>
          </a:solidFill>
          <a:latin typeface="+mn-lt"/>
        </a:defRPr>
      </a:lvl3pPr>
      <a:lvl4pPr marL="1716088" indent="-379413" algn="l" rtl="0" fontAlgn="base">
        <a:spcBef>
          <a:spcPct val="20000"/>
        </a:spcBef>
        <a:spcAft>
          <a:spcPct val="0"/>
        </a:spcAft>
        <a:defRPr sz="2400">
          <a:solidFill>
            <a:srgbClr val="0F75A5"/>
          </a:solidFill>
          <a:latin typeface="+mn-lt"/>
        </a:defRPr>
      </a:lvl4pPr>
      <a:lvl5pPr marL="2284413" indent="-284163" algn="l" rtl="0" fontAlgn="base">
        <a:spcBef>
          <a:spcPct val="20000"/>
        </a:spcBef>
        <a:spcAft>
          <a:spcPct val="0"/>
        </a:spcAft>
        <a:defRPr sz="2400">
          <a:solidFill>
            <a:srgbClr val="0F75A5"/>
          </a:solidFill>
          <a:latin typeface="+mn-lt"/>
        </a:defRPr>
      </a:lvl5pPr>
      <a:lvl6pPr marL="2741613" indent="-284163" algn="l" rtl="0" fontAlgn="base">
        <a:spcBef>
          <a:spcPct val="20000"/>
        </a:spcBef>
        <a:spcAft>
          <a:spcPct val="0"/>
        </a:spcAft>
        <a:defRPr sz="2400">
          <a:solidFill>
            <a:srgbClr val="0F75A5"/>
          </a:solidFill>
          <a:latin typeface="+mn-lt"/>
        </a:defRPr>
      </a:lvl6pPr>
      <a:lvl7pPr marL="3198813" indent="-284163" algn="l" rtl="0" fontAlgn="base">
        <a:spcBef>
          <a:spcPct val="20000"/>
        </a:spcBef>
        <a:spcAft>
          <a:spcPct val="0"/>
        </a:spcAft>
        <a:defRPr sz="2400">
          <a:solidFill>
            <a:srgbClr val="0F75A5"/>
          </a:solidFill>
          <a:latin typeface="+mn-lt"/>
        </a:defRPr>
      </a:lvl7pPr>
      <a:lvl8pPr marL="3656013" indent="-284163" algn="l" rtl="0" fontAlgn="base">
        <a:spcBef>
          <a:spcPct val="20000"/>
        </a:spcBef>
        <a:spcAft>
          <a:spcPct val="0"/>
        </a:spcAft>
        <a:defRPr sz="2400">
          <a:solidFill>
            <a:srgbClr val="0F75A5"/>
          </a:solidFill>
          <a:latin typeface="+mn-lt"/>
        </a:defRPr>
      </a:lvl8pPr>
      <a:lvl9pPr marL="4113213" indent="-284163" algn="l" rtl="0" fontAlgn="base">
        <a:spcBef>
          <a:spcPct val="20000"/>
        </a:spcBef>
        <a:spcAft>
          <a:spcPct val="0"/>
        </a:spcAft>
        <a:defRPr sz="2400">
          <a:solidFill>
            <a:srgbClr val="0F75A5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4" name="Rectangle 44"/>
          <p:cNvSpPr>
            <a:spLocks noGrp="1" noChangeArrowheads="1"/>
          </p:cNvSpPr>
          <p:nvPr>
            <p:ph type="ctrTitle"/>
          </p:nvPr>
        </p:nvSpPr>
        <p:spPr>
          <a:xfrm>
            <a:off x="1473692" y="4679950"/>
            <a:ext cx="7350711" cy="650875"/>
          </a:xfrm>
          <a:ln/>
        </p:spPr>
        <p:txBody>
          <a:bodyPr/>
          <a:lstStyle/>
          <a:p>
            <a:r>
              <a:rPr lang="de-DE" sz="2400" dirty="0"/>
              <a:t>Erfahrungsaustausch </a:t>
            </a:r>
            <a:r>
              <a:rPr lang="de-DE" sz="2400" dirty="0" err="1"/>
              <a:t>Obmännertag</a:t>
            </a:r>
            <a:r>
              <a:rPr lang="de-DE" sz="2400" dirty="0"/>
              <a:t> am 22.02.2014</a:t>
            </a:r>
            <a:r>
              <a:rPr lang="de-DE" sz="4000" dirty="0"/>
              <a:t/>
            </a:r>
            <a:br>
              <a:rPr lang="de-DE" sz="4000" dirty="0"/>
            </a:br>
            <a:r>
              <a:rPr lang="de-DE" sz="4000" dirty="0"/>
              <a:t> </a:t>
            </a:r>
          </a:p>
        </p:txBody>
      </p:sp>
      <p:sp>
        <p:nvSpPr>
          <p:cNvPr id="81965" name="Rectangle 45"/>
          <p:cNvSpPr>
            <a:spLocks noGrp="1" noChangeArrowheads="1"/>
          </p:cNvSpPr>
          <p:nvPr>
            <p:ph type="subTitle" idx="1"/>
          </p:nvPr>
        </p:nvSpPr>
        <p:spPr>
          <a:xfrm>
            <a:off x="1198563" y="5478463"/>
            <a:ext cx="7469187" cy="434975"/>
          </a:xfrm>
          <a:ln/>
        </p:spPr>
        <p:txBody>
          <a:bodyPr/>
          <a:lstStyle/>
          <a:p>
            <a:r>
              <a:rPr lang="de-DE" dirty="0" smtClean="0"/>
              <a:t>Die </a:t>
            </a:r>
            <a:r>
              <a:rPr lang="de-DE" dirty="0" err="1" smtClean="0"/>
              <a:t>Pfarrcongregation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</a:t>
            </a:r>
            <a:r>
              <a:rPr lang="de-DE" dirty="0" err="1" smtClean="0"/>
              <a:t>Bezirkspräses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Der jeweils als </a:t>
            </a:r>
            <a:r>
              <a:rPr lang="de-DE" dirty="0" err="1" smtClean="0"/>
              <a:t>Bezirkspräses</a:t>
            </a:r>
            <a:r>
              <a:rPr lang="de-DE" dirty="0" smtClean="0"/>
              <a:t> </a:t>
            </a:r>
            <a:r>
              <a:rPr lang="de-DE" u="sng" dirty="0" smtClean="0"/>
              <a:t>beauftragte</a:t>
            </a:r>
            <a:r>
              <a:rPr lang="de-DE" dirty="0" smtClean="0"/>
              <a:t> Pfarrer leitet den </a:t>
            </a:r>
            <a:r>
              <a:rPr lang="de-DE" dirty="0" smtClean="0"/>
              <a:t>MMC-Bezirk.</a:t>
            </a:r>
            <a:endParaRPr lang="de-DE" dirty="0"/>
          </a:p>
          <a:p>
            <a:r>
              <a:rPr lang="de-DE" dirty="0" smtClean="0"/>
              <a:t>Ihm </a:t>
            </a:r>
            <a:r>
              <a:rPr lang="de-DE" dirty="0"/>
              <a:t>obliegt die geistliche Begleitung </a:t>
            </a:r>
            <a:r>
              <a:rPr lang="de-DE" dirty="0" smtClean="0"/>
              <a:t>des MMC-Bezirks.</a:t>
            </a:r>
            <a:endParaRPr lang="de-DE" dirty="0"/>
          </a:p>
          <a:p>
            <a:r>
              <a:rPr lang="de-DE" dirty="0"/>
              <a:t>Der </a:t>
            </a:r>
            <a:r>
              <a:rPr lang="de-DE" dirty="0" err="1" smtClean="0"/>
              <a:t>Bezirkspräses</a:t>
            </a:r>
            <a:r>
              <a:rPr lang="de-DE" dirty="0" smtClean="0"/>
              <a:t> </a:t>
            </a:r>
            <a:r>
              <a:rPr lang="de-DE" dirty="0"/>
              <a:t>wird vom </a:t>
            </a:r>
            <a:r>
              <a:rPr lang="de-DE" dirty="0" smtClean="0"/>
              <a:t>Bezirksobmann </a:t>
            </a:r>
            <a:r>
              <a:rPr lang="de-DE" dirty="0"/>
              <a:t>laufend informiert und es erfolgt eine vorherige inhaltliche und terminliche Abstimmung von Veranstaltungen </a:t>
            </a:r>
            <a:r>
              <a:rPr lang="de-DE" dirty="0" smtClean="0"/>
              <a:t>des MMC-Bezirks.</a:t>
            </a:r>
            <a:endParaRPr lang="de-DE" dirty="0"/>
          </a:p>
          <a:p>
            <a:r>
              <a:rPr lang="de-DE" dirty="0"/>
              <a:t>Er feiert </a:t>
            </a:r>
            <a:r>
              <a:rPr lang="de-DE" dirty="0" smtClean="0"/>
              <a:t>die </a:t>
            </a:r>
            <a:r>
              <a:rPr lang="de-DE" dirty="0"/>
              <a:t>Gottesdienste (Messe, </a:t>
            </a:r>
            <a:r>
              <a:rPr lang="de-DE" dirty="0" smtClean="0"/>
              <a:t>Andacht, Kreuzweg, </a:t>
            </a:r>
            <a:r>
              <a:rPr lang="de-DE" dirty="0"/>
              <a:t>Rosenkranz usw.) </a:t>
            </a:r>
            <a:r>
              <a:rPr lang="de-DE" dirty="0" smtClean="0"/>
              <a:t>des MMC-Bezirks </a:t>
            </a:r>
            <a:r>
              <a:rPr lang="de-DE" dirty="0"/>
              <a:t>und steht bei </a:t>
            </a:r>
            <a:r>
              <a:rPr lang="de-DE" dirty="0" smtClean="0"/>
              <a:t>Bezirkskonventen </a:t>
            </a:r>
            <a:r>
              <a:rPr lang="de-DE" dirty="0"/>
              <a:t>oder anderen Veranstaltungen </a:t>
            </a:r>
            <a:r>
              <a:rPr lang="de-DE" dirty="0" smtClean="0"/>
              <a:t>des Bezirks ggf</a:t>
            </a:r>
            <a:r>
              <a:rPr lang="de-DE" dirty="0"/>
              <a:t>. für Vorträge zur Verfügung. 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Die Pfarrcongregation, Herbert Ettle, Consultor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2886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Bezirksobmann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8598" y="1593850"/>
            <a:ext cx="8294915" cy="4756150"/>
          </a:xfrm>
        </p:spPr>
        <p:txBody>
          <a:bodyPr/>
          <a:lstStyle/>
          <a:p>
            <a:r>
              <a:rPr lang="de-DE" dirty="0" smtClean="0"/>
              <a:t>Der Arbeitsbereich des Bezirksobmanns </a:t>
            </a:r>
            <a:r>
              <a:rPr lang="de-DE" dirty="0" smtClean="0"/>
              <a:t>gleicht </a:t>
            </a:r>
            <a:r>
              <a:rPr lang="de-DE" dirty="0" smtClean="0"/>
              <a:t>im Großen und Ganzen dem des Obmanns, doch ist sein Wirkungsbereich der ganze Bezirk und dieses somit sein Repräsentations- und Verantwortungsbereich.</a:t>
            </a:r>
          </a:p>
          <a:p>
            <a:r>
              <a:rPr lang="de-DE" dirty="0" smtClean="0"/>
              <a:t>Dadurch ergibt sich eine intensivere Zusammenarbeit mit dem </a:t>
            </a:r>
            <a:r>
              <a:rPr lang="de-DE" dirty="0" err="1" smtClean="0"/>
              <a:t>Bezirkspräses</a:t>
            </a:r>
            <a:r>
              <a:rPr lang="de-DE" dirty="0" smtClean="0"/>
              <a:t>, dem Marianischen Rat, dem Präfekten, dem </a:t>
            </a:r>
            <a:r>
              <a:rPr lang="de-DE" dirty="0" err="1" smtClean="0"/>
              <a:t>Congregationsbüro</a:t>
            </a:r>
            <a:r>
              <a:rPr lang="de-DE" dirty="0" smtClean="0"/>
              <a:t> und dem </a:t>
            </a:r>
            <a:r>
              <a:rPr lang="de-DE" dirty="0" err="1" smtClean="0"/>
              <a:t>Zentralpräses</a:t>
            </a:r>
            <a:r>
              <a:rPr lang="de-DE" dirty="0" smtClean="0"/>
              <a:t>.</a:t>
            </a:r>
          </a:p>
          <a:p>
            <a:r>
              <a:rPr lang="de-DE" dirty="0" smtClean="0"/>
              <a:t>Der Bezirksobmann fungiert </a:t>
            </a:r>
            <a:r>
              <a:rPr lang="de-DE" dirty="0"/>
              <a:t>als Multiplikator der </a:t>
            </a:r>
            <a:r>
              <a:rPr lang="de-DE" dirty="0" err="1" smtClean="0"/>
              <a:t>Congregations</a:t>
            </a:r>
            <a:r>
              <a:rPr lang="de-DE" dirty="0" smtClean="0"/>
              <a:t>-Leitung, ist „Sprachrohr“ </a:t>
            </a:r>
            <a:r>
              <a:rPr lang="de-DE" dirty="0"/>
              <a:t>für die Obmänner des Bezirks und der </a:t>
            </a:r>
            <a:r>
              <a:rPr lang="de-DE" dirty="0" err="1"/>
              <a:t>Pfarrcongregationen</a:t>
            </a:r>
            <a:r>
              <a:rPr lang="de-DE" dirty="0"/>
              <a:t> zur </a:t>
            </a:r>
            <a:r>
              <a:rPr lang="de-DE" dirty="0" err="1" smtClean="0"/>
              <a:t>Congregations</a:t>
            </a:r>
            <a:r>
              <a:rPr lang="de-DE" dirty="0" smtClean="0"/>
              <a:t>-Leitung und für </a:t>
            </a:r>
            <a:r>
              <a:rPr lang="de-DE" dirty="0"/>
              <a:t>die Bearbeitung und Erfüllung überörtlicher, regionaler Aufgaben </a:t>
            </a:r>
            <a:r>
              <a:rPr lang="de-DE" dirty="0" smtClean="0"/>
              <a:t>zuständig.</a:t>
            </a:r>
            <a:endParaRPr lang="de-DE" dirty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Die Pfarrcongregation, Herbert Ettle, Consultor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89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1138" y="709612"/>
            <a:ext cx="8001000" cy="454025"/>
          </a:xfrm>
        </p:spPr>
        <p:txBody>
          <a:bodyPr/>
          <a:lstStyle/>
          <a:p>
            <a:r>
              <a:rPr lang="de-DE" dirty="0" smtClean="0"/>
              <a:t>Der Bezirksobmann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42887" y="1163636"/>
            <a:ext cx="8193541" cy="5353051"/>
          </a:xfrm>
        </p:spPr>
        <p:txBody>
          <a:bodyPr/>
          <a:lstStyle/>
          <a:p>
            <a:r>
              <a:rPr lang="de-DE" dirty="0"/>
              <a:t>führt </a:t>
            </a:r>
            <a:r>
              <a:rPr lang="de-DE" dirty="0" smtClean="0"/>
              <a:t>den MMC-Bezirk verantwortlich </a:t>
            </a:r>
            <a:r>
              <a:rPr lang="de-DE" dirty="0"/>
              <a:t>und hat einen </a:t>
            </a:r>
            <a:r>
              <a:rPr lang="de-DE" dirty="0" smtClean="0"/>
              <a:t>Stellvertreter. Soweit er gleichzeitig als </a:t>
            </a:r>
            <a:r>
              <a:rPr lang="de-DE" dirty="0" err="1" smtClean="0"/>
              <a:t>Consultor</a:t>
            </a:r>
            <a:r>
              <a:rPr lang="de-DE" dirty="0" smtClean="0"/>
              <a:t> gewählt ist, vertritt er seinen Bezirk auch im Marianischen Rat.</a:t>
            </a:r>
            <a:endParaRPr lang="de-DE" dirty="0"/>
          </a:p>
          <a:p>
            <a:r>
              <a:rPr lang="de-DE" dirty="0" smtClean="0"/>
              <a:t>Der Bezirksobmann </a:t>
            </a:r>
            <a:r>
              <a:rPr lang="de-DE" dirty="0"/>
              <a:t>kümmert sich vor allem in organisatorischer Hinsicht um die Planung und Durchführung von Veranstaltungen und </a:t>
            </a:r>
            <a:r>
              <a:rPr lang="de-DE" dirty="0" smtClean="0"/>
              <a:t>Unternehmungen im MMC-Bezirk.</a:t>
            </a:r>
            <a:endParaRPr lang="de-DE" dirty="0"/>
          </a:p>
          <a:p>
            <a:r>
              <a:rPr lang="de-DE" dirty="0"/>
              <a:t>Dabei informiert er laufend den </a:t>
            </a:r>
            <a:r>
              <a:rPr lang="de-DE" dirty="0" err="1" smtClean="0"/>
              <a:t>Bezirkspräses</a:t>
            </a:r>
            <a:r>
              <a:rPr lang="de-DE" dirty="0" smtClean="0"/>
              <a:t> </a:t>
            </a:r>
            <a:r>
              <a:rPr lang="de-DE" dirty="0"/>
              <a:t>und stimmt im Vorfeld inhaltlich und terminlich Veranstaltungen </a:t>
            </a:r>
            <a:r>
              <a:rPr lang="de-DE" dirty="0" smtClean="0"/>
              <a:t>des MMC-Bezirks mit </a:t>
            </a:r>
            <a:r>
              <a:rPr lang="de-DE" dirty="0"/>
              <a:t>diesem, </a:t>
            </a:r>
            <a:r>
              <a:rPr lang="de-DE" dirty="0" smtClean="0"/>
              <a:t>sowie mit dem örtlichen </a:t>
            </a:r>
            <a:r>
              <a:rPr lang="de-DE" dirty="0" err="1" smtClean="0"/>
              <a:t>Pfarrpräses</a:t>
            </a:r>
            <a:r>
              <a:rPr lang="de-DE" dirty="0" smtClean="0"/>
              <a:t> der ausrichtenden </a:t>
            </a:r>
            <a:r>
              <a:rPr lang="de-DE" dirty="0" err="1" smtClean="0"/>
              <a:t>Pfarrcongregation</a:t>
            </a:r>
            <a:r>
              <a:rPr lang="de-DE" dirty="0" smtClean="0"/>
              <a:t>, ggf</a:t>
            </a:r>
            <a:r>
              <a:rPr lang="de-DE" dirty="0"/>
              <a:t>. auch mit dem </a:t>
            </a:r>
            <a:r>
              <a:rPr lang="de-DE" dirty="0" err="1" smtClean="0"/>
              <a:t>Zentralpräses</a:t>
            </a:r>
            <a:r>
              <a:rPr lang="de-DE" dirty="0" smtClean="0"/>
              <a:t> </a:t>
            </a:r>
            <a:r>
              <a:rPr lang="de-DE" dirty="0"/>
              <a:t>und dem Präfekten ab.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Die Pfarrcongregation, Herbert Ettle, Consultor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2537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Bezirksobmann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42888" y="1395185"/>
            <a:ext cx="7969250" cy="4951185"/>
          </a:xfrm>
        </p:spPr>
        <p:txBody>
          <a:bodyPr/>
          <a:lstStyle/>
          <a:p>
            <a:r>
              <a:rPr lang="de-DE" dirty="0" smtClean="0"/>
              <a:t>bringt sich – je nach Möglichkeit und Fähigkeit – auch in die Bearbeitung bzw. Erfüllung überörtlicher Aufgaben ein.</a:t>
            </a:r>
          </a:p>
          <a:p>
            <a:r>
              <a:rPr lang="de-DE" dirty="0" smtClean="0"/>
              <a:t>Er bemüht sich um den Kontakt zu den Obmännern der </a:t>
            </a:r>
            <a:r>
              <a:rPr lang="de-DE" dirty="0" err="1" smtClean="0"/>
              <a:t>Pfarrcongregationen</a:t>
            </a:r>
            <a:r>
              <a:rPr lang="de-DE" dirty="0" smtClean="0"/>
              <a:t>, pflegt Gemeinschaft mit ihnen und ruft sie, entsprechend der jeweiligen Notwendigkeit, zu gemeinsamen Besprechungen bzw. Absprachen zusammen.</a:t>
            </a:r>
          </a:p>
          <a:p>
            <a:r>
              <a:rPr lang="de-DE" dirty="0" smtClean="0"/>
              <a:t>Der Bezirksobmann führt in Absprache mit dem </a:t>
            </a:r>
            <a:r>
              <a:rPr lang="de-DE" dirty="0" err="1" smtClean="0"/>
              <a:t>Bezirkspräses</a:t>
            </a:r>
            <a:r>
              <a:rPr lang="de-DE" dirty="0" smtClean="0"/>
              <a:t> und der </a:t>
            </a:r>
            <a:r>
              <a:rPr lang="de-DE" dirty="0" err="1" smtClean="0"/>
              <a:t>Congregations</a:t>
            </a:r>
            <a:r>
              <a:rPr lang="de-DE" dirty="0" smtClean="0"/>
              <a:t>-Leitung jährlich einen Bezirkskonvent und ggf. weitere Veranstaltungen durch.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Die Pfarrcongregation, Herbert Ettle, Consultor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2242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Bezirksobmann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42887" y="1395185"/>
            <a:ext cx="8117341" cy="4951185"/>
          </a:xfrm>
        </p:spPr>
        <p:txBody>
          <a:bodyPr/>
          <a:lstStyle/>
          <a:p>
            <a:r>
              <a:rPr lang="de-DE" dirty="0" smtClean="0"/>
              <a:t>nimmt an den </a:t>
            </a:r>
            <a:r>
              <a:rPr lang="de-DE" dirty="0" err="1" smtClean="0"/>
              <a:t>Obmännertagen</a:t>
            </a:r>
            <a:r>
              <a:rPr lang="de-DE" dirty="0" smtClean="0"/>
              <a:t> und ggf. an Pfarrkonventen des Bezirks teil.</a:t>
            </a:r>
          </a:p>
          <a:p>
            <a:r>
              <a:rPr lang="de-DE" dirty="0" smtClean="0"/>
              <a:t>Er bemüht </a:t>
            </a:r>
            <a:r>
              <a:rPr lang="de-DE" dirty="0"/>
              <a:t>sich um eine gute Berichterstattung zu Veranstaltungen der MMC in der Lokalpresse, dem Jahrbuch und der Homepage und gibt Einladungen und </a:t>
            </a:r>
            <a:r>
              <a:rPr lang="de-DE" dirty="0" smtClean="0"/>
              <a:t>Veranstaltungshinweise des Bezirks </a:t>
            </a:r>
            <a:r>
              <a:rPr lang="de-DE" dirty="0"/>
              <a:t>über diese bekannt</a:t>
            </a:r>
            <a:r>
              <a:rPr lang="de-DE" dirty="0" smtClean="0"/>
              <a:t>.</a:t>
            </a:r>
          </a:p>
          <a:p>
            <a:r>
              <a:rPr lang="de-DE" dirty="0"/>
              <a:t>Der Bezirksobmann teilt den Tod eines </a:t>
            </a:r>
            <a:r>
              <a:rPr lang="de-DE" u="sng" dirty="0"/>
              <a:t>amtierenden</a:t>
            </a:r>
            <a:r>
              <a:rPr lang="de-DE" dirty="0"/>
              <a:t> Obmanns umgehend dem </a:t>
            </a:r>
            <a:r>
              <a:rPr lang="de-DE" dirty="0" err="1"/>
              <a:t>Congregations</a:t>
            </a:r>
            <a:r>
              <a:rPr lang="de-DE" dirty="0"/>
              <a:t>-Büro und dem </a:t>
            </a:r>
            <a:r>
              <a:rPr lang="de-DE" dirty="0" err="1"/>
              <a:t>Bezirkspräses</a:t>
            </a:r>
            <a:r>
              <a:rPr lang="de-DE" dirty="0"/>
              <a:t> </a:t>
            </a:r>
            <a:r>
              <a:rPr lang="de-DE" dirty="0" smtClean="0"/>
              <a:t>mit. </a:t>
            </a:r>
          </a:p>
          <a:p>
            <a:r>
              <a:rPr lang="de-DE" dirty="0" smtClean="0"/>
              <a:t>Bei </a:t>
            </a:r>
            <a:r>
              <a:rPr lang="de-DE" dirty="0"/>
              <a:t>passender Gelegenheit hält er ein ehrendes Totengedenken.</a:t>
            </a:r>
          </a:p>
          <a:p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Die Pfarrcongregation, Herbert Ettle, Consultor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026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Bezirksobmann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42888" y="1395185"/>
            <a:ext cx="7969250" cy="4951185"/>
          </a:xfrm>
        </p:spPr>
        <p:txBody>
          <a:bodyPr/>
          <a:lstStyle/>
          <a:p>
            <a:r>
              <a:rPr lang="de-DE" dirty="0" smtClean="0"/>
              <a:t>veranlasst </a:t>
            </a:r>
            <a:r>
              <a:rPr lang="de-DE" dirty="0"/>
              <a:t>ggf. beim </a:t>
            </a:r>
            <a:r>
              <a:rPr lang="de-DE" dirty="0" err="1"/>
              <a:t>Congregations</a:t>
            </a:r>
            <a:r>
              <a:rPr lang="de-DE" dirty="0"/>
              <a:t>-Büro die Ehrung verdienter Obmänner durch den </a:t>
            </a:r>
            <a:r>
              <a:rPr lang="de-DE" dirty="0" err="1"/>
              <a:t>Zentralpräses</a:t>
            </a:r>
            <a:r>
              <a:rPr lang="de-DE" dirty="0"/>
              <a:t> nach herausragenden Leistungen im Geist der MMC oder für die </a:t>
            </a:r>
            <a:r>
              <a:rPr lang="de-DE" dirty="0" smtClean="0"/>
              <a:t>Gemeinschaft.</a:t>
            </a:r>
          </a:p>
          <a:p>
            <a:r>
              <a:rPr lang="de-DE" dirty="0" smtClean="0"/>
              <a:t>Er kann zusammen mit dem Obmann der </a:t>
            </a:r>
            <a:r>
              <a:rPr lang="de-DE" dirty="0" err="1" smtClean="0"/>
              <a:t>Pfarrcongregation</a:t>
            </a:r>
            <a:r>
              <a:rPr lang="de-DE" dirty="0" smtClean="0"/>
              <a:t> Gratulationsbesuche zu hohen Jubiläen oder Geburtstagen wahrnehmen und sorgt dafür, dass amtierende Obmänner, die (längere Zeit) krank oder schwer krank sind, ggf. vom </a:t>
            </a:r>
            <a:r>
              <a:rPr lang="de-DE" dirty="0" err="1" smtClean="0"/>
              <a:t>Bezirkspräses</a:t>
            </a:r>
            <a:r>
              <a:rPr lang="de-DE" dirty="0" smtClean="0"/>
              <a:t> oder vom Assistenten / Präfekten / </a:t>
            </a:r>
            <a:r>
              <a:rPr lang="de-DE" dirty="0" err="1" smtClean="0"/>
              <a:t>Zentralpräses</a:t>
            </a:r>
            <a:r>
              <a:rPr lang="de-DE" dirty="0" smtClean="0"/>
              <a:t> besucht werden.</a:t>
            </a:r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Die Pfarrcongregation, Herbert Ettle, Consultor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0608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Die Pfarrcongregation, Herbert Ettle, Consultor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59D6-F5A8-42BC-97DE-56D620C65F77}" type="slidenum">
              <a:rPr lang="de-DE"/>
              <a:pPr/>
              <a:t>16</a:t>
            </a:fld>
            <a:endParaRPr lang="de-DE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286000"/>
            <a:ext cx="7543800" cy="2054225"/>
          </a:xfrm>
        </p:spPr>
        <p:txBody>
          <a:bodyPr/>
          <a:lstStyle/>
          <a:p>
            <a:r>
              <a:rPr lang="de-DE" sz="5400" dirty="0"/>
              <a:t>Vielen Dank für</a:t>
            </a:r>
            <a:br>
              <a:rPr lang="de-DE" sz="5400" dirty="0"/>
            </a:br>
            <a:r>
              <a:rPr lang="de-DE" sz="5400" dirty="0" smtClean="0"/>
              <a:t>die </a:t>
            </a:r>
            <a:r>
              <a:rPr lang="de-DE" sz="5400" dirty="0"/>
              <a:t>Aufmerksamkeit!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Die </a:t>
            </a:r>
            <a:r>
              <a:rPr lang="de-DE" dirty="0" err="1" smtClean="0"/>
              <a:t>Pfarrcongregation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8600" y="1491342"/>
            <a:ext cx="7969250" cy="5025346"/>
          </a:xfrm>
        </p:spPr>
        <p:txBody>
          <a:bodyPr/>
          <a:lstStyle/>
          <a:p>
            <a:r>
              <a:rPr lang="de-DE" dirty="0"/>
              <a:t>p</a:t>
            </a:r>
            <a:r>
              <a:rPr lang="de-DE" dirty="0" smtClean="0"/>
              <a:t>rägt das Bild der MMC auf der Pfarrebene vor Ort,</a:t>
            </a:r>
          </a:p>
          <a:p>
            <a:r>
              <a:rPr lang="de-DE" dirty="0"/>
              <a:t>i</a:t>
            </a:r>
            <a:r>
              <a:rPr lang="de-DE" dirty="0" smtClean="0"/>
              <a:t>st die Basis aller Bemühungen um die Ziele der MMC,</a:t>
            </a:r>
          </a:p>
          <a:p>
            <a:r>
              <a:rPr lang="de-DE" dirty="0" smtClean="0"/>
              <a:t>setzt die Grundsätze der MMC in konkretes Tun um,</a:t>
            </a:r>
          </a:p>
          <a:p>
            <a:r>
              <a:rPr lang="de-DE" dirty="0"/>
              <a:t>i</a:t>
            </a:r>
            <a:r>
              <a:rPr lang="de-DE" dirty="0" smtClean="0"/>
              <a:t>st an die Beschlüsse der übergeordneten Gremien gebunden,</a:t>
            </a:r>
          </a:p>
          <a:p>
            <a:r>
              <a:rPr lang="de-DE" dirty="0" smtClean="0"/>
              <a:t>wird vom </a:t>
            </a:r>
            <a:r>
              <a:rPr lang="de-DE" dirty="0" err="1" smtClean="0"/>
              <a:t>Pfarrpräses</a:t>
            </a:r>
            <a:r>
              <a:rPr lang="de-DE" dirty="0" smtClean="0"/>
              <a:t> geistlich begleitet,</a:t>
            </a:r>
          </a:p>
          <a:p>
            <a:r>
              <a:rPr lang="de-DE" dirty="0" smtClean="0"/>
              <a:t>vom Obmann verantwortlich geführt und</a:t>
            </a:r>
          </a:p>
          <a:p>
            <a:r>
              <a:rPr lang="de-DE" dirty="0" smtClean="0"/>
              <a:t>von den Sodalen aktiv mitgestaltet.</a:t>
            </a:r>
          </a:p>
          <a:p>
            <a:r>
              <a:rPr lang="de-DE" dirty="0" smtClean="0"/>
              <a:t>Jede </a:t>
            </a:r>
            <a:r>
              <a:rPr lang="de-DE" dirty="0" err="1" smtClean="0"/>
              <a:t>Pfarrcongregation</a:t>
            </a:r>
            <a:r>
              <a:rPr lang="de-DE" dirty="0" smtClean="0"/>
              <a:t> sollte ein Marienbanner als äußeres Gemeinschaftszeichen haben und trägt dieses bei kirchlichen Feierlichkeiten, besonderen Anlässen und bei Beerdigungen verstorbener Sodalen.</a:t>
            </a:r>
          </a:p>
          <a:p>
            <a:pPr marL="0" indent="0">
              <a:buNone/>
            </a:pPr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Die Pfarrcongregation, Herbert Ettle, Consultor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5085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</a:t>
            </a:r>
            <a:r>
              <a:rPr lang="de-DE" dirty="0" err="1" smtClean="0"/>
              <a:t>Pfarrpräses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42888" y="1406070"/>
            <a:ext cx="7969250" cy="5005615"/>
          </a:xfrm>
        </p:spPr>
        <p:txBody>
          <a:bodyPr/>
          <a:lstStyle/>
          <a:p>
            <a:r>
              <a:rPr lang="de-DE" dirty="0" smtClean="0"/>
              <a:t>Der örtlich zuständige Pfarrer ist aufgrund seiner Beauftragung </a:t>
            </a:r>
            <a:r>
              <a:rPr lang="de-DE" dirty="0" err="1" smtClean="0"/>
              <a:t>Pfarrpräses</a:t>
            </a:r>
            <a:r>
              <a:rPr lang="de-DE" dirty="0"/>
              <a:t> und leitet die MMC vor </a:t>
            </a:r>
            <a:r>
              <a:rPr lang="de-DE" dirty="0" smtClean="0"/>
              <a:t>Ort.</a:t>
            </a:r>
          </a:p>
          <a:p>
            <a:r>
              <a:rPr lang="de-DE" dirty="0" smtClean="0"/>
              <a:t>Er ist für die geistliche Formung und Ordnung der Gemeinschaft verantwortlich.</a:t>
            </a:r>
          </a:p>
          <a:p>
            <a:r>
              <a:rPr lang="de-DE" dirty="0" smtClean="0"/>
              <a:t>Der </a:t>
            </a:r>
            <a:r>
              <a:rPr lang="de-DE" dirty="0" err="1" smtClean="0"/>
              <a:t>Pfarrpräses</a:t>
            </a:r>
            <a:r>
              <a:rPr lang="de-DE" dirty="0" smtClean="0"/>
              <a:t> wird vom Obmann laufend informiert und es erfolgt eine </a:t>
            </a:r>
            <a:r>
              <a:rPr lang="de-DE" dirty="0"/>
              <a:t>vorherige </a:t>
            </a:r>
            <a:r>
              <a:rPr lang="de-DE" dirty="0" smtClean="0"/>
              <a:t>inhaltliche </a:t>
            </a:r>
            <a:r>
              <a:rPr lang="de-DE" dirty="0"/>
              <a:t>und </a:t>
            </a:r>
            <a:r>
              <a:rPr lang="de-DE" dirty="0" smtClean="0"/>
              <a:t>terminliche Abstimmung von Veranstaltungen der </a:t>
            </a:r>
            <a:r>
              <a:rPr lang="de-DE" dirty="0" err="1" smtClean="0"/>
              <a:t>Pfarrcongregation</a:t>
            </a:r>
            <a:r>
              <a:rPr lang="de-DE" dirty="0" smtClean="0"/>
              <a:t>.</a:t>
            </a:r>
          </a:p>
          <a:p>
            <a:r>
              <a:rPr lang="de-DE" dirty="0" smtClean="0"/>
              <a:t>Er feiert mit der </a:t>
            </a:r>
            <a:r>
              <a:rPr lang="de-DE" dirty="0" err="1" smtClean="0"/>
              <a:t>Pfarrcongregation</a:t>
            </a:r>
            <a:r>
              <a:rPr lang="de-DE" dirty="0" smtClean="0"/>
              <a:t> die Gottesdienste (Messe, Andacht, Kreuzweg, Rosenkranz usw.) vor Ort und steht bei Pfarrkonventen oder anderen Veranstaltungen auf Pfarrebene ggf. für Vorträge zur Verfügung. 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Die Pfarrcongregation, Herbert Ettle, Consultor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183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Obmann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</a:t>
            </a:r>
            <a:r>
              <a:rPr lang="de-DE" dirty="0" smtClean="0"/>
              <a:t>ührt die </a:t>
            </a:r>
            <a:r>
              <a:rPr lang="de-DE" dirty="0" err="1" smtClean="0"/>
              <a:t>Pfarrcongregation</a:t>
            </a:r>
            <a:r>
              <a:rPr lang="de-DE" dirty="0" smtClean="0"/>
              <a:t> verantwortlich und hat einen oder mehrere Stellvertreter (je nach Größe).</a:t>
            </a:r>
          </a:p>
          <a:p>
            <a:r>
              <a:rPr lang="de-DE" dirty="0" smtClean="0"/>
              <a:t>Er versteht sich in seiner Funktion als „Erster unter Gleichen“ und weiß sich dem Geist und der Prägung der MMC verpflichtet.</a:t>
            </a:r>
          </a:p>
          <a:p>
            <a:r>
              <a:rPr lang="de-DE" dirty="0" smtClean="0"/>
              <a:t>Der Obmann kümmert sich vor allem in organisatorischer Hinsicht um die Planung und Durchführung von Veranstaltungen und Unternehmungen.</a:t>
            </a:r>
          </a:p>
          <a:p>
            <a:r>
              <a:rPr lang="de-DE" dirty="0"/>
              <a:t>Dabei </a:t>
            </a:r>
            <a:r>
              <a:rPr lang="de-DE" dirty="0" smtClean="0"/>
              <a:t>informiert er laufend den </a:t>
            </a:r>
            <a:r>
              <a:rPr lang="de-DE" dirty="0" err="1" smtClean="0"/>
              <a:t>Pfarrpräses</a:t>
            </a:r>
            <a:r>
              <a:rPr lang="de-DE" dirty="0" smtClean="0"/>
              <a:t> </a:t>
            </a:r>
            <a:r>
              <a:rPr lang="de-DE" dirty="0"/>
              <a:t>und </a:t>
            </a:r>
            <a:r>
              <a:rPr lang="de-DE" dirty="0" smtClean="0"/>
              <a:t>stimmt im Vorfeld inhaltlich </a:t>
            </a:r>
            <a:r>
              <a:rPr lang="de-DE" dirty="0"/>
              <a:t>und </a:t>
            </a:r>
            <a:r>
              <a:rPr lang="de-DE" dirty="0" smtClean="0"/>
              <a:t>terminlich Veranstaltungen </a:t>
            </a:r>
            <a:r>
              <a:rPr lang="de-DE" dirty="0"/>
              <a:t>der </a:t>
            </a:r>
            <a:r>
              <a:rPr lang="de-DE" dirty="0" err="1" smtClean="0"/>
              <a:t>Pfarrcongregation</a:t>
            </a:r>
            <a:r>
              <a:rPr lang="de-DE" dirty="0" smtClean="0"/>
              <a:t> mit diesem, ggf. auch mit dem Bezirks- und </a:t>
            </a:r>
            <a:r>
              <a:rPr lang="de-DE" dirty="0" err="1" smtClean="0"/>
              <a:t>Zentralpräses</a:t>
            </a:r>
            <a:r>
              <a:rPr lang="de-DE" dirty="0"/>
              <a:t> </a:t>
            </a:r>
            <a:r>
              <a:rPr lang="de-DE" dirty="0" smtClean="0"/>
              <a:t>und dem Präfekten ab.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Die Pfarrcongregation, Herbert Ettle, Consultor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1006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Obmann – Verhältnis nach außen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8600" y="1506763"/>
            <a:ext cx="7969250" cy="4915807"/>
          </a:xfrm>
        </p:spPr>
        <p:txBody>
          <a:bodyPr/>
          <a:lstStyle/>
          <a:p>
            <a:r>
              <a:rPr lang="de-DE" dirty="0" smtClean="0"/>
              <a:t>Für den Obmann ist ein stets offenes und loyales Verhältnis zur geistlichen Leitung auf allen Ebenen sehr wichtig.</a:t>
            </a:r>
          </a:p>
          <a:p>
            <a:r>
              <a:rPr lang="de-DE" dirty="0" smtClean="0"/>
              <a:t>Er steht in enger, lebendiger, verantwortungsbewusster Verbindung mit dem </a:t>
            </a:r>
            <a:r>
              <a:rPr lang="de-DE" dirty="0" err="1" smtClean="0"/>
              <a:t>Congregations</a:t>
            </a:r>
            <a:r>
              <a:rPr lang="de-DE" dirty="0" smtClean="0"/>
              <a:t>-Büro, dem Präfekten, dem Marianischen Rat, dem </a:t>
            </a:r>
            <a:r>
              <a:rPr lang="de-DE" dirty="0" err="1" smtClean="0"/>
              <a:t>Bezirkspräses</a:t>
            </a:r>
            <a:r>
              <a:rPr lang="de-DE" dirty="0" smtClean="0"/>
              <a:t> und dem Bezirksobmann, dem </a:t>
            </a:r>
            <a:r>
              <a:rPr lang="de-DE" dirty="0" err="1" smtClean="0"/>
              <a:t>Pfarrpräses</a:t>
            </a:r>
            <a:r>
              <a:rPr lang="de-DE" dirty="0" smtClean="0"/>
              <a:t> und pflegt Gemeinschaft mit den Obmännern seines Bezirks bzw. der gesamten MMC.</a:t>
            </a:r>
          </a:p>
          <a:p>
            <a:r>
              <a:rPr lang="de-DE" dirty="0" smtClean="0"/>
              <a:t>Der Obmann steht auch für die gesamte Gemeinschaft der MMC in Mitverantwortung. Deshalb vertritt er seine </a:t>
            </a:r>
            <a:r>
              <a:rPr lang="de-DE" dirty="0" err="1" smtClean="0"/>
              <a:t>Pfarrcongregation</a:t>
            </a:r>
            <a:r>
              <a:rPr lang="de-DE" dirty="0" smtClean="0"/>
              <a:t> bei den </a:t>
            </a:r>
            <a:r>
              <a:rPr lang="de-DE" dirty="0" err="1" smtClean="0"/>
              <a:t>Obmännertagen</a:t>
            </a:r>
            <a:r>
              <a:rPr lang="de-DE" dirty="0" smtClean="0"/>
              <a:t> und auf Bezirksebene.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Die Pfarrcongregation, Herbert Ettle, Consultor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883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Obmann – Verhältnis nach außen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42888" y="1409700"/>
            <a:ext cx="7969250" cy="5012871"/>
          </a:xfrm>
        </p:spPr>
        <p:txBody>
          <a:bodyPr/>
          <a:lstStyle/>
          <a:p>
            <a:r>
              <a:rPr lang="de-DE" dirty="0" smtClean="0"/>
              <a:t>Der Obmann bemüht sich um eine gute Berichterstattung zu Veranstaltungen der MMC in der Lokalpresse, dem Jahrbuch und der Homepage und </a:t>
            </a:r>
            <a:r>
              <a:rPr lang="de-DE" dirty="0"/>
              <a:t>gibt Einladungen </a:t>
            </a:r>
            <a:r>
              <a:rPr lang="de-DE" dirty="0" smtClean="0"/>
              <a:t>und Veranstaltungshinweise über diese bekannt.</a:t>
            </a:r>
          </a:p>
          <a:p>
            <a:r>
              <a:rPr lang="de-DE" dirty="0" smtClean="0"/>
              <a:t>Er sorgt für die unverzügliche anteilige Weiterleitung des Jahresopfers an das </a:t>
            </a:r>
            <a:r>
              <a:rPr lang="de-DE" dirty="0" err="1" smtClean="0"/>
              <a:t>Congregations</a:t>
            </a:r>
            <a:r>
              <a:rPr lang="de-DE" dirty="0" smtClean="0"/>
              <a:t>-Büro (innerhalb des ersten Jahres-Quartals und entsprechend der Beschlüsse) sowie die gleichzeitige Aktualisierung des Mitgliederstandes seiner </a:t>
            </a:r>
            <a:r>
              <a:rPr lang="de-DE" dirty="0" err="1" smtClean="0"/>
              <a:t>Pfarrcongregation</a:t>
            </a:r>
            <a:r>
              <a:rPr lang="de-DE" dirty="0" smtClean="0"/>
              <a:t>.</a:t>
            </a:r>
          </a:p>
          <a:p>
            <a:r>
              <a:rPr lang="de-DE" dirty="0" smtClean="0"/>
              <a:t>Der Obmann meldet den Tod eines Sodalen umgehend dem </a:t>
            </a:r>
            <a:r>
              <a:rPr lang="de-DE" dirty="0" err="1" smtClean="0"/>
              <a:t>Congregations</a:t>
            </a:r>
            <a:r>
              <a:rPr lang="de-DE" dirty="0" smtClean="0"/>
              <a:t>-Büro und dem </a:t>
            </a:r>
            <a:r>
              <a:rPr lang="de-DE" dirty="0" err="1" smtClean="0"/>
              <a:t>Pfarrpräses</a:t>
            </a:r>
            <a:r>
              <a:rPr lang="de-DE" dirty="0" smtClean="0"/>
              <a:t>.</a:t>
            </a:r>
          </a:p>
          <a:p>
            <a:r>
              <a:rPr lang="de-DE" dirty="0" smtClean="0"/>
              <a:t>Auch die sonstige Korrespondenz (Neuaufnahme, Adressänderung usw. wird von ihm umgehend erledigt.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Die Pfarrcongregation, Herbert Ettle, Consultor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1974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Obmann – Verhältnis nach innen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8600" y="1395184"/>
            <a:ext cx="7969250" cy="5005616"/>
          </a:xfrm>
        </p:spPr>
        <p:txBody>
          <a:bodyPr/>
          <a:lstStyle/>
          <a:p>
            <a:r>
              <a:rPr lang="de-DE" dirty="0" smtClean="0"/>
              <a:t>Der Obmann motiviert seine Sodalen zur aktiven Teilnahme, ggf. auch zur Mitgestaltung des geistlichen und kirchlichen Lebens in der Pfarrgemeinde.</a:t>
            </a:r>
          </a:p>
          <a:p>
            <a:r>
              <a:rPr lang="de-DE" dirty="0" smtClean="0"/>
              <a:t>Dabei fordert er die Sodalen in geeigneter Weise zur </a:t>
            </a:r>
            <a:r>
              <a:rPr lang="de-DE" dirty="0" err="1" smtClean="0"/>
              <a:t>Mitfeier</a:t>
            </a:r>
            <a:r>
              <a:rPr lang="de-DE" dirty="0" smtClean="0"/>
              <a:t> des Hauptfestes, der Teilnahme an Jahresexerzitien und ggf. weiterer Veranstaltungen der MMC auf.</a:t>
            </a:r>
          </a:p>
          <a:p>
            <a:r>
              <a:rPr lang="de-DE" dirty="0" smtClean="0"/>
              <a:t>Mindestens einmal im Jahr lädt er zu einem Pfarrkonvent oder ggf. weiteren Veranstaltungen ein; dazu lädt er auch den Bezirksobmann ein.</a:t>
            </a:r>
          </a:p>
          <a:p>
            <a:r>
              <a:rPr lang="de-DE" dirty="0" smtClean="0"/>
              <a:t>Er sorgt für die Verteilung der Jahrbücher, etwaiger Rundbriefe und die </a:t>
            </a:r>
            <a:r>
              <a:rPr lang="de-DE" u="sng" dirty="0" smtClean="0"/>
              <a:t>rechtzeitige und vollständige </a:t>
            </a:r>
            <a:r>
              <a:rPr lang="de-DE" dirty="0" smtClean="0"/>
              <a:t>Einbringung des Jahresopfers.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Die Pfarrcongregation, Herbert Ettle, Consultor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9675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Obmann – Verhältnis nach innen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8599" y="1390650"/>
            <a:ext cx="8577944" cy="5126038"/>
          </a:xfrm>
        </p:spPr>
        <p:txBody>
          <a:bodyPr/>
          <a:lstStyle/>
          <a:p>
            <a:r>
              <a:rPr lang="de-DE" dirty="0" smtClean="0"/>
              <a:t>Der Obmann soll sich – soweit es geht – auch um seine kranken, ehrenvollen und verdienten Sodalen kümmern.</a:t>
            </a:r>
          </a:p>
          <a:p>
            <a:r>
              <a:rPr lang="de-DE" dirty="0" smtClean="0"/>
              <a:t>Die Gratulation bei (runden) Geburtstagen von Sodalen sollte je nach den örtlichen Gegebenheiten erfolgen.</a:t>
            </a:r>
          </a:p>
          <a:p>
            <a:r>
              <a:rPr lang="de-DE" dirty="0" smtClean="0"/>
              <a:t>Ebenso ist ein ehrendes Begleiten von verstorbenen Sodalen eine Pflicht z.B. durch</a:t>
            </a:r>
          </a:p>
          <a:p>
            <a:pPr lvl="1"/>
            <a:r>
              <a:rPr lang="de-DE" sz="2000" dirty="0" smtClean="0"/>
              <a:t>Beten des Totenrosenkranzes</a:t>
            </a:r>
          </a:p>
          <a:p>
            <a:pPr lvl="1"/>
            <a:r>
              <a:rPr lang="de-DE" sz="2000" dirty="0" smtClean="0"/>
              <a:t>und namentliches Totengedenken bei geeigneter Gelegenheit.</a:t>
            </a:r>
          </a:p>
          <a:p>
            <a:r>
              <a:rPr lang="de-DE" dirty="0" smtClean="0"/>
              <a:t>Der Obmann sorgt dafür, dass </a:t>
            </a:r>
            <a:r>
              <a:rPr lang="de-DE" dirty="0"/>
              <a:t>bei kirchlichen Feierlichkeiten, besonderen Anlässen und bei Beerdigungen verstorbener </a:t>
            </a:r>
            <a:r>
              <a:rPr lang="de-DE" dirty="0" smtClean="0"/>
              <a:t>Sodalen das Banner der MMC mitgetragen wird.</a:t>
            </a:r>
          </a:p>
          <a:p>
            <a:r>
              <a:rPr lang="de-DE" dirty="0" smtClean="0"/>
              <a:t>Er kümmert sich vor allem auch um Neusodalen zur Aufnahme in die </a:t>
            </a:r>
            <a:r>
              <a:rPr lang="de-DE" dirty="0" err="1" smtClean="0"/>
              <a:t>Congregation</a:t>
            </a:r>
            <a:r>
              <a:rPr lang="de-DE" dirty="0" smtClean="0"/>
              <a:t> und betreut sie.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Die Pfarrcongregation, Herbert Ettle, Consultor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1732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MMC-Bezirk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fungiert als Multiplikator der </a:t>
            </a:r>
            <a:r>
              <a:rPr lang="de-DE" dirty="0" err="1" smtClean="0"/>
              <a:t>Congregations</a:t>
            </a:r>
            <a:r>
              <a:rPr lang="de-DE" dirty="0" smtClean="0"/>
              <a:t>-Leitung,</a:t>
            </a:r>
          </a:p>
          <a:p>
            <a:r>
              <a:rPr lang="de-DE" dirty="0" smtClean="0"/>
              <a:t>ist Mittler für die Obmänner des Bezirks und der </a:t>
            </a:r>
            <a:r>
              <a:rPr lang="de-DE" dirty="0" err="1" smtClean="0"/>
              <a:t>Pfarrcongregationen</a:t>
            </a:r>
            <a:r>
              <a:rPr lang="de-DE" dirty="0" smtClean="0"/>
              <a:t> zur </a:t>
            </a:r>
            <a:r>
              <a:rPr lang="de-DE" dirty="0" err="1" smtClean="0"/>
              <a:t>Congregations</a:t>
            </a:r>
            <a:r>
              <a:rPr lang="de-DE" dirty="0" smtClean="0"/>
              <a:t>-Leitung,</a:t>
            </a:r>
          </a:p>
          <a:p>
            <a:r>
              <a:rPr lang="de-DE" dirty="0" smtClean="0"/>
              <a:t>ist für die Bearbeitung und Erfüllung überörtlicher, regionaler Aufgaben zuständig,</a:t>
            </a:r>
          </a:p>
          <a:p>
            <a:r>
              <a:rPr lang="de-DE" dirty="0" smtClean="0"/>
              <a:t>wird vom </a:t>
            </a:r>
            <a:r>
              <a:rPr lang="de-DE" dirty="0" err="1" smtClean="0"/>
              <a:t>Bezirkspräses</a:t>
            </a:r>
            <a:r>
              <a:rPr lang="de-DE" dirty="0" smtClean="0"/>
              <a:t> geistlich begleitet,</a:t>
            </a:r>
          </a:p>
          <a:p>
            <a:r>
              <a:rPr lang="de-DE" dirty="0" smtClean="0"/>
              <a:t>vom Bezirksobmann verantwortlich geführt,</a:t>
            </a:r>
          </a:p>
          <a:p>
            <a:r>
              <a:rPr lang="de-DE" dirty="0"/>
              <a:t>w</a:t>
            </a:r>
            <a:r>
              <a:rPr lang="de-DE" dirty="0" smtClean="0"/>
              <a:t>ird von den Obmännern der </a:t>
            </a:r>
            <a:r>
              <a:rPr lang="de-DE" dirty="0" err="1" smtClean="0"/>
              <a:t>Pfarrcongregationen</a:t>
            </a:r>
            <a:r>
              <a:rPr lang="de-DE" dirty="0" smtClean="0"/>
              <a:t> unterstützt und</a:t>
            </a:r>
          </a:p>
          <a:p>
            <a:r>
              <a:rPr lang="de-DE" dirty="0"/>
              <a:t>i</a:t>
            </a:r>
            <a:r>
              <a:rPr lang="de-DE" dirty="0" smtClean="0"/>
              <a:t>st im Marianischen Rat durch </a:t>
            </a:r>
            <a:r>
              <a:rPr lang="de-DE" dirty="0" err="1" smtClean="0"/>
              <a:t>Consultoren</a:t>
            </a:r>
            <a:r>
              <a:rPr lang="de-DE" dirty="0" smtClean="0"/>
              <a:t> vertreten.</a:t>
            </a:r>
          </a:p>
          <a:p>
            <a:pPr marL="0" indent="0">
              <a:buNone/>
            </a:pPr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Die Pfarrcongregation, Herbert Ettle, Consultor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530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Arial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92088" marR="0" indent="-1920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rgbClr val="3C3C3C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92088" marR="0" indent="-1920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rgbClr val="3C3C3C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1382</Words>
  <Application>Microsoft Office PowerPoint</Application>
  <PresentationFormat>Bildschirmpräsentation (4:3)</PresentationFormat>
  <Paragraphs>132</Paragraphs>
  <Slides>16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19" baseType="lpstr">
      <vt:lpstr>Arial</vt:lpstr>
      <vt:lpstr>Wingdings</vt:lpstr>
      <vt:lpstr>Standarddesign</vt:lpstr>
      <vt:lpstr>Erfahrungsaustausch Obmännertag am 22.02.2014  </vt:lpstr>
      <vt:lpstr>Die Pfarrcongregation </vt:lpstr>
      <vt:lpstr>Der Pfarrpräses</vt:lpstr>
      <vt:lpstr>Der Obmann</vt:lpstr>
      <vt:lpstr>Der Obmann – Verhältnis nach außen</vt:lpstr>
      <vt:lpstr>Der Obmann – Verhältnis nach außen</vt:lpstr>
      <vt:lpstr>Der Obmann – Verhältnis nach innen</vt:lpstr>
      <vt:lpstr>Der Obmann – Verhältnis nach innen</vt:lpstr>
      <vt:lpstr>Der MMC-Bezirk</vt:lpstr>
      <vt:lpstr>Der Bezirkspräses</vt:lpstr>
      <vt:lpstr>Der Bezirksobmann</vt:lpstr>
      <vt:lpstr>Der Bezirksobmann</vt:lpstr>
      <vt:lpstr>Der Bezirksobmann</vt:lpstr>
      <vt:lpstr>Der Bezirksobmann</vt:lpstr>
      <vt:lpstr>Der Bezirksobmann</vt:lpstr>
      <vt:lpstr>Vielen Dank für die Aufmerksamkeit!</vt:lpstr>
    </vt:vector>
  </TitlesOfParts>
  <Company>Landesamt für Finanzen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Präsentation</dc:title>
  <dc:subject>CI Vorlage</dc:subject>
  <dc:creator>EgerM</dc:creator>
  <dc:description>19.11.2012</dc:description>
  <cp:lastModifiedBy>B3EttleH</cp:lastModifiedBy>
  <cp:revision>94</cp:revision>
  <cp:lastPrinted>2014-02-11T13:10:40Z</cp:lastPrinted>
  <dcterms:created xsi:type="dcterms:W3CDTF">2008-06-03T09:57:49Z</dcterms:created>
  <dcterms:modified xsi:type="dcterms:W3CDTF">2014-02-15T15:44:45Z</dcterms:modified>
</cp:coreProperties>
</file>