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264" r:id="rId3"/>
    <p:sldId id="262" r:id="rId4"/>
    <p:sldId id="268" r:id="rId5"/>
    <p:sldId id="274" r:id="rId6"/>
    <p:sldId id="266" r:id="rId7"/>
    <p:sldId id="273" r:id="rId8"/>
    <p:sldId id="272" r:id="rId9"/>
    <p:sldId id="275" r:id="rId10"/>
    <p:sldId id="269" r:id="rId11"/>
    <p:sldId id="263" r:id="rId12"/>
    <p:sldId id="271" r:id="rId13"/>
    <p:sldId id="276" r:id="rId14"/>
    <p:sldId id="270" r:id="rId15"/>
    <p:sldId id="278" r:id="rId16"/>
    <p:sldId id="256" r:id="rId17"/>
  </p:sldIdLst>
  <p:sldSz cx="9144000" cy="6858000" type="screen4x3"/>
  <p:notesSz cx="6888163" cy="10021888"/>
  <p:defaultTextStyle>
    <a:defPPr>
      <a:defRPr lang="de-DE"/>
    </a:defPPr>
    <a:lvl1pPr algn="l" rtl="0" fontAlgn="base">
      <a:spcBef>
        <a:spcPct val="20000"/>
      </a:spcBef>
      <a:spcAft>
        <a:spcPct val="0"/>
      </a:spcAft>
      <a:buChar char="•"/>
      <a:defRPr sz="2400" kern="1200">
        <a:solidFill>
          <a:srgbClr val="3C3C3C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2400" kern="1200">
        <a:solidFill>
          <a:srgbClr val="3C3C3C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2400" kern="1200">
        <a:solidFill>
          <a:srgbClr val="3C3C3C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2400" kern="1200">
        <a:solidFill>
          <a:srgbClr val="3C3C3C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2400" kern="1200">
        <a:solidFill>
          <a:srgbClr val="3C3C3C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3C3C3C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3C3C3C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3C3C3C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3C3C3C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33"/>
    <a:srgbClr val="595959"/>
    <a:srgbClr val="282828"/>
    <a:srgbClr val="E6E6E6"/>
    <a:srgbClr val="404040"/>
    <a:srgbClr val="3C3C3C"/>
    <a:srgbClr val="787878"/>
    <a:srgbClr val="0F7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 autoAdjust="0"/>
    <p:restoredTop sz="94656" autoAdjust="0"/>
  </p:normalViewPr>
  <p:slideViewPr>
    <p:cSldViewPr snapToGrid="0" snapToObject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>
        <p:scale>
          <a:sx n="61" d="100"/>
          <a:sy n="61" d="100"/>
        </p:scale>
        <p:origin x="-3468" y="-162"/>
      </p:cViewPr>
      <p:guideLst>
        <p:guide orient="horz" pos="3157"/>
        <p:guide pos="217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43" name="Rectangle 15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98676" y="522491"/>
            <a:ext cx="5213577" cy="26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11709" eaLnBrk="0" hangingPunct="0">
              <a:spcBef>
                <a:spcPct val="0"/>
              </a:spcBef>
              <a:buFontTx/>
              <a:buNone/>
              <a:defRPr sz="1200" b="1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Erfahrungsaustausch </a:t>
            </a:r>
            <a:r>
              <a:rPr lang="de-DE" dirty="0" err="1" smtClean="0"/>
              <a:t>Obmännertag</a:t>
            </a:r>
            <a:r>
              <a:rPr lang="de-DE" dirty="0" smtClean="0"/>
              <a:t> am 22.02.2014</a:t>
            </a:r>
            <a:endParaRPr lang="de-DE" dirty="0"/>
          </a:p>
        </p:txBody>
      </p:sp>
      <p:sp>
        <p:nvSpPr>
          <p:cNvPr id="48145" name="Rectangle 17"/>
          <p:cNvSpPr>
            <a:spLocks noChangeArrowheads="1"/>
          </p:cNvSpPr>
          <p:nvPr/>
        </p:nvSpPr>
        <p:spPr bwMode="auto">
          <a:xfrm>
            <a:off x="5503131" y="9802313"/>
            <a:ext cx="892790" cy="26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163" tIns="45582" rIns="91163" bIns="45582"/>
          <a:lstStyle/>
          <a:p>
            <a:pPr algn="r" defTabSz="911709" eaLnBrk="0" hangingPunct="0">
              <a:spcBef>
                <a:spcPct val="0"/>
              </a:spcBef>
              <a:buNone/>
            </a:pPr>
            <a:fld id="{0FF85A8B-2F3B-4C14-AE91-7DEF8D5414E6}" type="slidenum">
              <a:rPr lang="de-DE" sz="1000">
                <a:solidFill>
                  <a:schemeClr val="tx1"/>
                </a:solidFill>
              </a:rPr>
              <a:pPr algn="r" defTabSz="911709" eaLnBrk="0" hangingPunct="0">
                <a:spcBef>
                  <a:spcPct val="0"/>
                </a:spcBef>
                <a:buNone/>
              </a:pPr>
              <a:t>‹Nr.›</a:t>
            </a:fld>
            <a:endParaRPr lang="de-DE" sz="1000">
              <a:solidFill>
                <a:schemeClr val="tx1"/>
              </a:solidFill>
            </a:endParaRPr>
          </a:p>
        </p:txBody>
      </p:sp>
      <p:cxnSp>
        <p:nvCxnSpPr>
          <p:cNvPr id="6" name="Gerade Verbindung 5"/>
          <p:cNvCxnSpPr>
            <a:cxnSpLocks noChangeShapeType="1"/>
          </p:cNvCxnSpPr>
          <p:nvPr/>
        </p:nvCxnSpPr>
        <p:spPr bwMode="auto">
          <a:xfrm flipV="1">
            <a:off x="477765" y="9808724"/>
            <a:ext cx="5871507" cy="0"/>
          </a:xfrm>
          <a:prstGeom prst="line">
            <a:avLst/>
          </a:prstGeom>
          <a:noFill/>
          <a:ln w="9525" algn="ctr">
            <a:solidFill>
              <a:srgbClr val="1175A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988192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0763" y="1084263"/>
            <a:ext cx="5459412" cy="4094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24170" y="5511799"/>
            <a:ext cx="5051105" cy="384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34829" name="Rectangle 1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92527" y="536916"/>
            <a:ext cx="4285396" cy="26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11709" eaLnBrk="0" hangingPunct="0">
              <a:spcBef>
                <a:spcPct val="0"/>
              </a:spcBef>
              <a:buFontTx/>
              <a:buNone/>
              <a:defRPr sz="1200" b="1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Erfahrungsaustausch </a:t>
            </a:r>
            <a:r>
              <a:rPr lang="de-DE" dirty="0" err="1" smtClean="0"/>
              <a:t>Obmännertag</a:t>
            </a:r>
            <a:r>
              <a:rPr lang="de-DE" dirty="0" smtClean="0"/>
              <a:t> am 22.02.2014</a:t>
            </a:r>
            <a:endParaRPr lang="de-DE" dirty="0"/>
          </a:p>
        </p:txBody>
      </p:sp>
      <p:sp>
        <p:nvSpPr>
          <p:cNvPr id="34830" name="Rectangle 1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1822" y="9789491"/>
            <a:ext cx="892790" cy="26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63" tIns="45582" rIns="91163" bIns="45582" numCol="1" anchor="t" anchorCtr="0" compatLnSpc="1">
            <a:prstTxWarp prst="textNoShape">
              <a:avLst/>
            </a:prstTxWarp>
          </a:bodyPr>
          <a:lstStyle>
            <a:lvl1pPr algn="r" defTabSz="911709" eaLnBrk="0" hangingPunct="0">
              <a:spcBef>
                <a:spcPct val="0"/>
              </a:spcBef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fld id="{4182C7C1-7C48-4D53-BAB0-69D0BFB54AD3}" type="slidenum">
              <a:rPr lang="de-DE"/>
              <a:pPr/>
              <a:t>‹Nr.›</a:t>
            </a:fld>
            <a:endParaRPr lang="de-DE"/>
          </a:p>
        </p:txBody>
      </p:sp>
      <p:cxnSp>
        <p:nvCxnSpPr>
          <p:cNvPr id="6" name="Gerade Verbindung 5"/>
          <p:cNvCxnSpPr>
            <a:cxnSpLocks noChangeShapeType="1"/>
          </p:cNvCxnSpPr>
          <p:nvPr/>
        </p:nvCxnSpPr>
        <p:spPr bwMode="auto">
          <a:xfrm flipV="1">
            <a:off x="990917" y="9795902"/>
            <a:ext cx="5470959" cy="0"/>
          </a:xfrm>
          <a:prstGeom prst="line">
            <a:avLst/>
          </a:prstGeom>
          <a:noFill/>
          <a:ln w="9525" algn="ctr">
            <a:solidFill>
              <a:srgbClr val="1175A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64323233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fontAlgn="base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1pPr>
    <a:lvl2pPr marL="1905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482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de-DE"/>
              <a:t>&lt; Titelwiederholung &gt;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C6EF96-CCD5-4DE8-95A3-20E880653EAA}" type="slidenum">
              <a:rPr lang="de-DE"/>
              <a:pPr/>
              <a:t>1</a:t>
            </a:fld>
            <a:endParaRPr lang="de-DE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&lt; Titelwiederholung &gt;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82C7C1-7C48-4D53-BAB0-69D0BFB54AD3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18005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&lt; Titelwiederholung &gt;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82C7C1-7C48-4D53-BAB0-69D0BFB54AD3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18005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&lt; Titelwiederholung &gt;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82C7C1-7C48-4D53-BAB0-69D0BFB54AD3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18005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de-DE"/>
              <a:t>&lt; Titelwiederholung &gt;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02C20-33DA-4C0C-9A29-A4C78B3ECBD7}" type="slidenum">
              <a:rPr lang="de-DE"/>
              <a:pPr/>
              <a:t>16</a:t>
            </a:fld>
            <a:endParaRPr lang="de-DE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&lt; Titelwiederholung &gt;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82C7C1-7C48-4D53-BAB0-69D0BFB54AD3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9260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&lt; Titelwiederholung &gt;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82C7C1-7C48-4D53-BAB0-69D0BFB54AD3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7914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&lt; Titelwiederholung &gt;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82C7C1-7C48-4D53-BAB0-69D0BFB54AD3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9260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&lt; Titelwiederholung &gt;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82C7C1-7C48-4D53-BAB0-69D0BFB54AD3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9260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&lt; Titelwiederholung &gt;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82C7C1-7C48-4D53-BAB0-69D0BFB54AD3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92608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&lt; Titelwiederholung &gt;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82C7C1-7C48-4D53-BAB0-69D0BFB54AD3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79143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&lt; Titelwiederholung &gt;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82C7C1-7C48-4D53-BAB0-69D0BFB54AD3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18005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&lt; Titelwiederholung &gt;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82C7C1-7C48-4D53-BAB0-69D0BFB54AD3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1800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0" y="6215063"/>
            <a:ext cx="9144000" cy="6429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endParaRPr lang="de-DE" sz="1800"/>
          </a:p>
        </p:txBody>
      </p:sp>
      <p:sp>
        <p:nvSpPr>
          <p:cNvPr id="12" name="Textfeld 11"/>
          <p:cNvSpPr txBox="1"/>
          <p:nvPr/>
        </p:nvSpPr>
        <p:spPr>
          <a:xfrm>
            <a:off x="2625755" y="287338"/>
            <a:ext cx="61785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  <a:buFontTx/>
              <a:buNone/>
              <a:defRPr/>
            </a:pPr>
            <a:r>
              <a:rPr lang="de-DE" sz="2000" b="1" dirty="0" smtClean="0">
                <a:solidFill>
                  <a:srgbClr val="787878"/>
                </a:solidFill>
              </a:rPr>
              <a:t>Marianische Männer-</a:t>
            </a:r>
            <a:r>
              <a:rPr lang="de-DE" sz="2000" b="1" dirty="0" err="1" smtClean="0">
                <a:solidFill>
                  <a:srgbClr val="787878"/>
                </a:solidFill>
              </a:rPr>
              <a:t>Congregation</a:t>
            </a:r>
            <a:r>
              <a:rPr lang="de-DE" sz="2000" b="1" dirty="0" smtClean="0">
                <a:solidFill>
                  <a:srgbClr val="787878"/>
                </a:solidFill>
              </a:rPr>
              <a:t> Regensburg</a:t>
            </a:r>
            <a:endParaRPr lang="de-DE" sz="2000" b="1" dirty="0">
              <a:solidFill>
                <a:srgbClr val="787878"/>
              </a:solidFill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676400" y="4560888"/>
            <a:ext cx="6781800" cy="574675"/>
          </a:xfrm>
        </p:spPr>
        <p:txBody>
          <a:bodyPr wrap="square"/>
          <a:lstStyle>
            <a:lvl1pPr algn="r">
              <a:lnSpc>
                <a:spcPts val="4100"/>
              </a:lnSpc>
              <a:defRPr sz="3800"/>
            </a:lvl1pPr>
          </a:lstStyle>
          <a:p>
            <a:pPr lvl="0"/>
            <a:r>
              <a:rPr lang="de-DE" noProof="0" smtClean="0"/>
              <a:t>Mastertitelformat bearbeiten</a:t>
            </a:r>
          </a:p>
        </p:txBody>
      </p:sp>
      <p:sp>
        <p:nvSpPr>
          <p:cNvPr id="33801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5287963"/>
            <a:ext cx="6781800" cy="623887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 algn="r">
              <a:buClrTx/>
              <a:buFontTx/>
              <a:buNone/>
              <a:defRPr>
                <a:cs typeface="Arial" charset="0"/>
              </a:defRPr>
            </a:lvl1pPr>
          </a:lstStyle>
          <a:p>
            <a:pPr lvl="0"/>
            <a:r>
              <a:rPr lang="de-DE" noProof="0" smtClean="0"/>
              <a:t>Master-Untertitelformat bearbeiten</a:t>
            </a:r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dt" sz="half" idx="2"/>
          </p:nvPr>
        </p:nvSpPr>
        <p:spPr>
          <a:xfrm>
            <a:off x="5788403" y="6248400"/>
            <a:ext cx="1556959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22.02.2014</a:t>
            </a:r>
            <a:endParaRPr lang="de-DE" dirty="0"/>
          </a:p>
        </p:txBody>
      </p:sp>
      <p:sp>
        <p:nvSpPr>
          <p:cNvPr id="33803" name="Rectangle 11"/>
          <p:cNvSpPr>
            <a:spLocks noGrp="1" noChangeArrowheads="1"/>
          </p:cNvSpPr>
          <p:nvPr>
            <p:ph type="ftr" sz="quarter" idx="3"/>
          </p:nvPr>
        </p:nvSpPr>
        <p:spPr>
          <a:xfrm>
            <a:off x="411163" y="6248400"/>
            <a:ext cx="505007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rgbClr val="404040"/>
                </a:solidFill>
              </a:defRPr>
            </a:lvl1pPr>
          </a:lstStyle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33804" name="Rectangle 12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21563" y="6248400"/>
            <a:ext cx="1036637" cy="457200"/>
          </a:xfrm>
        </p:spPr>
        <p:txBody>
          <a:bodyPr/>
          <a:lstStyle>
            <a:lvl1pPr>
              <a:defRPr/>
            </a:lvl1pPr>
          </a:lstStyle>
          <a:p>
            <a:fld id="{36C31E76-F768-4FBD-AD27-35A0915AE9D8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721" y="1512626"/>
            <a:ext cx="2336596" cy="2248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Das Leben in der Congregation, Johann Faltermeier, Assistent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989765-79A3-47B7-8868-B61A0A883B4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0927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211888" y="936625"/>
            <a:ext cx="2000250" cy="54133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11138" y="936625"/>
            <a:ext cx="5848350" cy="541337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Das Leben in der Congregation, Johann Faltermeier, Assistent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566A4-699F-41F7-8155-2FA98FBA487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9377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724B1E-8E23-48B8-886E-0E02A526EEC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769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Das Leben in der Congregation, Johann Faltermeier, Assistent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EB2E7-21C6-4F0D-A387-8E73715B327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0742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28600" y="1593850"/>
            <a:ext cx="3908425" cy="4756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289425" y="1593850"/>
            <a:ext cx="3908425" cy="4756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Das Leben in der Congregation, Johann Faltermeier, Assistent</a:t>
            </a:r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E0EDFD-2574-4C8F-99F6-9477C06C1D9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34107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Das Leben in der Congregation, Johann Faltermeier, Assistent</a:t>
            </a:r>
            <a:endParaRPr lang="de-DE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EB4C90-0948-4C1F-BB83-80ACB657A0D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0383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Das Leben in der Congregation, Johann Faltermeier, Assistent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9982A-73DC-4C6D-9FFB-60E046E2507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4077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Das Leben in der Congregation, Johann Faltermeier, Assistent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4EDDE0-5E1E-4E86-99CB-194BAA5C727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8977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Das Leben in der Congregation, Johann Faltermeier, Assistent</a:t>
            </a:r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D7F7B6-F151-4880-9A86-3025D278C6C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10889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Erfahrungsaustausch Obmännertag, Das Leben in der Congregation, Johann Faltermeier, Assistent</a:t>
            </a:r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75D08-5F6C-409C-9E67-9B2CE2A2882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013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0" y="609600"/>
            <a:ext cx="8259763" cy="576421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38000">
                <a:schemeClr val="bg1"/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endParaRPr lang="de-DE" sz="1800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1138" y="936625"/>
            <a:ext cx="80010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593850"/>
            <a:ext cx="7969250" cy="475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5176007" y="171450"/>
            <a:ext cx="318218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  <a:buFontTx/>
              <a:buNone/>
              <a:defRPr/>
            </a:pPr>
            <a:r>
              <a:rPr lang="de-DE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Marianische Männer-</a:t>
            </a:r>
            <a:r>
              <a:rPr lang="de-DE" sz="10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Congregation</a:t>
            </a:r>
            <a:r>
              <a:rPr lang="de-DE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Regensburg</a:t>
            </a:r>
            <a:endParaRPr lang="de-DE" sz="1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Fußzeilenplatzhalter 4"/>
          <p:cNvSpPr txBox="1">
            <a:spLocks/>
          </p:cNvSpPr>
          <p:nvPr/>
        </p:nvSpPr>
        <p:spPr>
          <a:xfrm>
            <a:off x="250825" y="6494463"/>
            <a:ext cx="5692775" cy="346075"/>
          </a:xfrm>
          <a:prstGeom prst="rect">
            <a:avLst/>
          </a:prstGeom>
        </p:spPr>
        <p:txBody>
          <a:bodyPr lIns="0"/>
          <a:lstStyle>
            <a:lvl1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>
              <a:buFontTx/>
              <a:buNone/>
            </a:pPr>
            <a:endParaRPr lang="de-DE" sz="1000">
              <a:solidFill>
                <a:srgbClr val="898989"/>
              </a:solidFill>
              <a:latin typeface="Arial" charset="0"/>
              <a:cs typeface="Arial" charset="0"/>
            </a:endParaRPr>
          </a:p>
        </p:txBody>
      </p:sp>
      <p:cxnSp>
        <p:nvCxnSpPr>
          <p:cNvPr id="6" name="Gerade Verbindung 5"/>
          <p:cNvCxnSpPr>
            <a:cxnSpLocks noChangeShapeType="1"/>
          </p:cNvCxnSpPr>
          <p:nvPr/>
        </p:nvCxnSpPr>
        <p:spPr bwMode="auto">
          <a:xfrm flipV="1">
            <a:off x="0" y="6477000"/>
            <a:ext cx="8235950" cy="0"/>
          </a:xfrm>
          <a:prstGeom prst="line">
            <a:avLst/>
          </a:prstGeom>
          <a:noFill/>
          <a:ln w="9525" algn="ctr">
            <a:solidFill>
              <a:srgbClr val="1175A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4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516688"/>
            <a:ext cx="6411913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000">
                <a:solidFill>
                  <a:srgbClr val="595959"/>
                </a:solidFill>
                <a:cs typeface="+mj-cs"/>
              </a:defRPr>
            </a:lvl1pPr>
          </a:lstStyle>
          <a:p>
            <a:r>
              <a:rPr lang="de-DE" smtClean="0"/>
              <a:t>Erfahrungsaustausch Obmännertag, Das Leben in der Congregation, Johann Faltermeier, Assistent</a:t>
            </a:r>
            <a:endParaRPr lang="de-DE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64313" y="6526213"/>
            <a:ext cx="85725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000">
                <a:solidFill>
                  <a:srgbClr val="404040"/>
                </a:solidFill>
              </a:defRPr>
            </a:lvl1pPr>
          </a:lstStyle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54925" y="6516688"/>
            <a:ext cx="5429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000">
                <a:solidFill>
                  <a:srgbClr val="404040"/>
                </a:solidFill>
              </a:defRPr>
            </a:lvl1pPr>
          </a:lstStyle>
          <a:p>
            <a:fld id="{50AD2E8C-53EF-422F-841C-22A0993EBBA0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14379"/>
            <a:ext cx="633317" cy="609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rgbClr val="0F75A5"/>
          </a:solidFill>
          <a:latin typeface="Arial" charset="0"/>
          <a:cs typeface="Arial" charset="0"/>
        </a:defRPr>
      </a:lvl9pPr>
    </p:titleStyle>
    <p:bodyStyle>
      <a:lvl1pPr marL="207963" indent="-207963" algn="l" rtl="0" fontAlgn="base">
        <a:spcBef>
          <a:spcPct val="20000"/>
        </a:spcBef>
        <a:spcAft>
          <a:spcPct val="0"/>
        </a:spcAft>
        <a:buClr>
          <a:srgbClr val="0F75A5"/>
        </a:buClr>
        <a:buSzPct val="110000"/>
        <a:buFont typeface="Wingdings" pitchFamily="2" charset="2"/>
        <a:buChar char="§"/>
        <a:defRPr sz="2400">
          <a:solidFill>
            <a:srgbClr val="282828"/>
          </a:solidFill>
          <a:latin typeface="+mn-lt"/>
          <a:ea typeface="+mn-ea"/>
          <a:cs typeface="+mn-cs"/>
        </a:defRPr>
      </a:lvl1pPr>
      <a:lvl2pPr marL="630238" indent="-222250" algn="l" rtl="0" fontAlgn="base">
        <a:spcBef>
          <a:spcPct val="20000"/>
        </a:spcBef>
        <a:spcAft>
          <a:spcPct val="0"/>
        </a:spcAft>
        <a:buSzPct val="40000"/>
        <a:buFont typeface="Wingdings" pitchFamily="2" charset="2"/>
        <a:buBlip>
          <a:blip r:embed="rId15"/>
        </a:buBlip>
        <a:defRPr sz="2400">
          <a:solidFill>
            <a:srgbClr val="282828"/>
          </a:solidFill>
          <a:latin typeface="+mn-lt"/>
        </a:defRPr>
      </a:lvl2pPr>
      <a:lvl3pPr marL="1019175" indent="-198438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282828"/>
          </a:solidFill>
          <a:latin typeface="+mn-lt"/>
        </a:defRPr>
      </a:lvl3pPr>
      <a:lvl4pPr marL="1716088" indent="-379413" algn="l" rtl="0" fontAlgn="base">
        <a:spcBef>
          <a:spcPct val="20000"/>
        </a:spcBef>
        <a:spcAft>
          <a:spcPct val="0"/>
        </a:spcAft>
        <a:defRPr sz="2400">
          <a:solidFill>
            <a:srgbClr val="0F75A5"/>
          </a:solidFill>
          <a:latin typeface="+mn-lt"/>
        </a:defRPr>
      </a:lvl4pPr>
      <a:lvl5pPr marL="2284413" indent="-284163" algn="l" rtl="0" fontAlgn="base">
        <a:spcBef>
          <a:spcPct val="20000"/>
        </a:spcBef>
        <a:spcAft>
          <a:spcPct val="0"/>
        </a:spcAft>
        <a:defRPr sz="2400">
          <a:solidFill>
            <a:srgbClr val="0F75A5"/>
          </a:solidFill>
          <a:latin typeface="+mn-lt"/>
        </a:defRPr>
      </a:lvl5pPr>
      <a:lvl6pPr marL="2741613" indent="-284163" algn="l" rtl="0" fontAlgn="base">
        <a:spcBef>
          <a:spcPct val="20000"/>
        </a:spcBef>
        <a:spcAft>
          <a:spcPct val="0"/>
        </a:spcAft>
        <a:defRPr sz="2400">
          <a:solidFill>
            <a:srgbClr val="0F75A5"/>
          </a:solidFill>
          <a:latin typeface="+mn-lt"/>
        </a:defRPr>
      </a:lvl6pPr>
      <a:lvl7pPr marL="3198813" indent="-284163" algn="l" rtl="0" fontAlgn="base">
        <a:spcBef>
          <a:spcPct val="20000"/>
        </a:spcBef>
        <a:spcAft>
          <a:spcPct val="0"/>
        </a:spcAft>
        <a:defRPr sz="2400">
          <a:solidFill>
            <a:srgbClr val="0F75A5"/>
          </a:solidFill>
          <a:latin typeface="+mn-lt"/>
        </a:defRPr>
      </a:lvl7pPr>
      <a:lvl8pPr marL="3656013" indent="-284163" algn="l" rtl="0" fontAlgn="base">
        <a:spcBef>
          <a:spcPct val="20000"/>
        </a:spcBef>
        <a:spcAft>
          <a:spcPct val="0"/>
        </a:spcAft>
        <a:defRPr sz="2400">
          <a:solidFill>
            <a:srgbClr val="0F75A5"/>
          </a:solidFill>
          <a:latin typeface="+mn-lt"/>
        </a:defRPr>
      </a:lvl8pPr>
      <a:lvl9pPr marL="4113213" indent="-284163" algn="l" rtl="0" fontAlgn="base">
        <a:spcBef>
          <a:spcPct val="20000"/>
        </a:spcBef>
        <a:spcAft>
          <a:spcPct val="0"/>
        </a:spcAft>
        <a:defRPr sz="2400">
          <a:solidFill>
            <a:srgbClr val="0F75A5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johann.faltermeier.trischlberg@web.de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MC.Regensburg@t-online.de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4" name="Rectangle 44"/>
          <p:cNvSpPr>
            <a:spLocks noGrp="1" noChangeArrowheads="1"/>
          </p:cNvSpPr>
          <p:nvPr>
            <p:ph type="ctrTitle"/>
          </p:nvPr>
        </p:nvSpPr>
        <p:spPr>
          <a:xfrm>
            <a:off x="1473692" y="4679950"/>
            <a:ext cx="7350711" cy="650875"/>
          </a:xfrm>
          <a:ln/>
        </p:spPr>
        <p:txBody>
          <a:bodyPr/>
          <a:lstStyle/>
          <a:p>
            <a:r>
              <a:rPr lang="de-DE" sz="2400" dirty="0"/>
              <a:t>Erfahrungsaustausch </a:t>
            </a:r>
            <a:r>
              <a:rPr lang="de-DE" sz="2400" dirty="0" err="1"/>
              <a:t>Obmännertag</a:t>
            </a:r>
            <a:r>
              <a:rPr lang="de-DE" sz="2400" dirty="0"/>
              <a:t> am 22.02.2014</a:t>
            </a:r>
            <a:r>
              <a:rPr lang="de-DE" sz="4000" dirty="0"/>
              <a:t/>
            </a:r>
            <a:br>
              <a:rPr lang="de-DE" sz="4000" dirty="0"/>
            </a:br>
            <a:r>
              <a:rPr lang="de-DE" sz="4000" dirty="0"/>
              <a:t> </a:t>
            </a:r>
          </a:p>
        </p:txBody>
      </p:sp>
      <p:sp>
        <p:nvSpPr>
          <p:cNvPr id="81965" name="Rectangle 45"/>
          <p:cNvSpPr>
            <a:spLocks noGrp="1" noChangeArrowheads="1"/>
          </p:cNvSpPr>
          <p:nvPr>
            <p:ph type="subTitle" idx="1"/>
          </p:nvPr>
        </p:nvSpPr>
        <p:spPr>
          <a:xfrm>
            <a:off x="1198563" y="5478463"/>
            <a:ext cx="7469187" cy="434975"/>
          </a:xfrm>
          <a:ln/>
        </p:spPr>
        <p:txBody>
          <a:bodyPr/>
          <a:lstStyle/>
          <a:p>
            <a:r>
              <a:rPr lang="de-DE" dirty="0" smtClean="0"/>
              <a:t>Das Leben in der </a:t>
            </a:r>
            <a:r>
              <a:rPr lang="de-DE" dirty="0" err="1" smtClean="0"/>
              <a:t>Congregation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Geistliches Leben in der MMC-Gemeinschaft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2887" y="1406070"/>
            <a:ext cx="8476569" cy="5005615"/>
          </a:xfrm>
        </p:spPr>
        <p:txBody>
          <a:bodyPr/>
          <a:lstStyle/>
          <a:p>
            <a:r>
              <a:rPr lang="de-DE" dirty="0" smtClean="0"/>
              <a:t>Heilige Messe</a:t>
            </a:r>
          </a:p>
          <a:p>
            <a:r>
              <a:rPr lang="de-DE" dirty="0" smtClean="0"/>
              <a:t>Eucharistische Anbetung</a:t>
            </a:r>
          </a:p>
          <a:p>
            <a:r>
              <a:rPr lang="de-DE" dirty="0" smtClean="0"/>
              <a:t>Andere Liturgieformen</a:t>
            </a:r>
          </a:p>
          <a:p>
            <a:pPr lvl="1"/>
            <a:r>
              <a:rPr lang="de-DE" dirty="0" smtClean="0"/>
              <a:t>Andacht</a:t>
            </a:r>
          </a:p>
          <a:p>
            <a:pPr lvl="1"/>
            <a:r>
              <a:rPr lang="de-DE" dirty="0" smtClean="0"/>
              <a:t>Rosenkranz</a:t>
            </a:r>
          </a:p>
          <a:p>
            <a:pPr lvl="1"/>
            <a:r>
              <a:rPr lang="de-DE" dirty="0" smtClean="0"/>
              <a:t>Kreuzweg</a:t>
            </a:r>
          </a:p>
          <a:p>
            <a:pPr lvl="1"/>
            <a:r>
              <a:rPr lang="de-DE" dirty="0" smtClean="0"/>
              <a:t>…</a:t>
            </a:r>
          </a:p>
          <a:p>
            <a:r>
              <a:rPr lang="de-DE" dirty="0" smtClean="0"/>
              <a:t>Hauptfest</a:t>
            </a:r>
          </a:p>
          <a:p>
            <a:r>
              <a:rPr lang="de-DE" dirty="0" smtClean="0"/>
              <a:t>Schulungen, jährliche Exerzitien, Einkehrtage, Wallfahrten</a:t>
            </a:r>
          </a:p>
          <a:p>
            <a:r>
              <a:rPr lang="de-DE" dirty="0"/>
              <a:t>Konvente auf Pfarr- und Bezirksebene</a:t>
            </a:r>
          </a:p>
          <a:p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29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Konvent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8600" y="1593850"/>
            <a:ext cx="8142514" cy="4756150"/>
          </a:xfrm>
        </p:spPr>
        <p:txBody>
          <a:bodyPr/>
          <a:lstStyle/>
          <a:p>
            <a:r>
              <a:rPr lang="de-DE" dirty="0" smtClean="0"/>
              <a:t>Mindestens einmal im Jahr lädt der Obmann bzw. Bezirksobmann zu einem Pfarr- bzw. Bezirkskonvent oder ggf. weiteren Veranstaltungen ein.</a:t>
            </a:r>
          </a:p>
          <a:p>
            <a:r>
              <a:rPr lang="de-DE" dirty="0" smtClean="0"/>
              <a:t>Der Konvent gliedern sich in zwei wesentliche Teile:</a:t>
            </a:r>
          </a:p>
          <a:p>
            <a:pPr lvl="1"/>
            <a:r>
              <a:rPr lang="de-DE" sz="2000" dirty="0" smtClean="0"/>
              <a:t>eine gottesdienstliche Feier (Hl. Messe, Rosenkranz, Andacht, …)</a:t>
            </a:r>
          </a:p>
          <a:p>
            <a:pPr lvl="1"/>
            <a:r>
              <a:rPr lang="de-DE" sz="2000" dirty="0"/>
              <a:t>u</a:t>
            </a:r>
            <a:r>
              <a:rPr lang="de-DE" sz="2000" dirty="0" smtClean="0"/>
              <a:t>nd eine Zusammenkunft mit geistlichem Impuls und geselligem Beisammensein.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1006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Konvent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1138" y="1390650"/>
            <a:ext cx="8129298" cy="5021036"/>
          </a:xfrm>
        </p:spPr>
        <p:txBody>
          <a:bodyPr/>
          <a:lstStyle/>
          <a:p>
            <a:r>
              <a:rPr lang="de-DE" dirty="0" smtClean="0"/>
              <a:t>Ort</a:t>
            </a:r>
          </a:p>
          <a:p>
            <a:pPr lvl="1"/>
            <a:r>
              <a:rPr lang="de-DE" sz="2000" dirty="0" smtClean="0"/>
              <a:t>gottesdienstliche Feier selbstverständlich im Gotteshaus oder dgl.</a:t>
            </a:r>
          </a:p>
          <a:p>
            <a:pPr lvl="1"/>
            <a:r>
              <a:rPr lang="de-DE" sz="2000" dirty="0" smtClean="0"/>
              <a:t>anschließende Versammlung bevorzugt in einem Pfarrheim,</a:t>
            </a:r>
          </a:p>
          <a:p>
            <a:pPr lvl="1"/>
            <a:r>
              <a:rPr lang="de-DE" sz="2000" dirty="0" smtClean="0"/>
              <a:t>wenn im Gasthaus, dann in abgeschlossenem Nebenraum.</a:t>
            </a:r>
          </a:p>
          <a:p>
            <a:r>
              <a:rPr lang="de-DE" dirty="0" smtClean="0"/>
              <a:t>Thema</a:t>
            </a:r>
          </a:p>
          <a:p>
            <a:pPr lvl="1"/>
            <a:r>
              <a:rPr lang="de-DE" sz="2000" dirty="0" smtClean="0"/>
              <a:t>Geistlicher Impuls</a:t>
            </a:r>
          </a:p>
          <a:p>
            <a:pPr lvl="1"/>
            <a:r>
              <a:rPr lang="de-DE" sz="2000" dirty="0" smtClean="0"/>
              <a:t>Beim Bezirkskonvent hat das Jahresthema (nach Terminabsprache Referat durch den Zentralpräses) Vorrang.</a:t>
            </a:r>
          </a:p>
          <a:p>
            <a:r>
              <a:rPr lang="de-DE" dirty="0" smtClean="0"/>
              <a:t>Vorbereitung</a:t>
            </a:r>
          </a:p>
          <a:p>
            <a:pPr lvl="1"/>
            <a:r>
              <a:rPr lang="de-DE" sz="2000" dirty="0" smtClean="0"/>
              <a:t>Der Orts- oder Bezirksobmann stimmt mit dem Pfarr- bzw. </a:t>
            </a:r>
            <a:r>
              <a:rPr lang="de-DE" sz="2000" dirty="0" err="1" smtClean="0"/>
              <a:t>Bezirkspräses</a:t>
            </a:r>
            <a:r>
              <a:rPr lang="de-DE" sz="2000" dirty="0" smtClean="0"/>
              <a:t> im </a:t>
            </a:r>
            <a:r>
              <a:rPr lang="de-DE" sz="2000" dirty="0"/>
              <a:t>Vorfeld inhaltlich und terminlich Veranstaltungen der </a:t>
            </a:r>
            <a:r>
              <a:rPr lang="de-DE" sz="2000" dirty="0" err="1"/>
              <a:t>Pfarrcongregation</a:t>
            </a:r>
            <a:r>
              <a:rPr lang="de-DE" sz="2000" dirty="0"/>
              <a:t> </a:t>
            </a:r>
            <a:r>
              <a:rPr lang="de-DE" sz="2000" dirty="0" smtClean="0"/>
              <a:t>oder des MMC-Bezirks mit </a:t>
            </a:r>
            <a:r>
              <a:rPr lang="de-DE" sz="2000" dirty="0"/>
              <a:t>diesem, ggf. auch </a:t>
            </a:r>
            <a:r>
              <a:rPr lang="de-DE" sz="2000" dirty="0" smtClean="0"/>
              <a:t>über das </a:t>
            </a:r>
            <a:r>
              <a:rPr lang="de-DE" sz="2000" dirty="0" err="1" smtClean="0"/>
              <a:t>Congregationsbüro</a:t>
            </a:r>
            <a:r>
              <a:rPr lang="de-DE" sz="2000" dirty="0" smtClean="0"/>
              <a:t> mit </a:t>
            </a:r>
            <a:r>
              <a:rPr lang="de-DE" sz="2000" dirty="0"/>
              <a:t>dem </a:t>
            </a:r>
            <a:r>
              <a:rPr lang="de-DE" sz="2000" dirty="0" err="1" smtClean="0"/>
              <a:t>Zentralpräses</a:t>
            </a:r>
            <a:r>
              <a:rPr lang="de-DE" sz="2000" dirty="0" smtClean="0"/>
              <a:t> </a:t>
            </a:r>
            <a:r>
              <a:rPr lang="de-DE" sz="2000" dirty="0"/>
              <a:t>und dem Präfekten ab</a:t>
            </a:r>
            <a:r>
              <a:rPr lang="de-DE" sz="2000" dirty="0" smtClean="0"/>
              <a:t>.</a:t>
            </a:r>
            <a:endParaRPr lang="de-DE" sz="20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3727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Konvent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8600" y="1593850"/>
            <a:ext cx="7969250" cy="4756150"/>
          </a:xfrm>
        </p:spPr>
        <p:txBody>
          <a:bodyPr/>
          <a:lstStyle/>
          <a:p>
            <a:r>
              <a:rPr lang="de-DE" dirty="0" smtClean="0"/>
              <a:t>Einladung</a:t>
            </a:r>
          </a:p>
          <a:p>
            <a:pPr lvl="1"/>
            <a:r>
              <a:rPr lang="de-DE" sz="2000" dirty="0" smtClean="0"/>
              <a:t>Je nach örtlicher Gegebenheit und Veranstaltungsart können auch persönliche Einladungen ausgesprochen.</a:t>
            </a:r>
          </a:p>
          <a:p>
            <a:pPr lvl="1"/>
            <a:r>
              <a:rPr lang="de-DE" sz="2000" dirty="0" smtClean="0"/>
              <a:t>Auf jeden Fall sollen Veranstaltungen der MMC in den Pfarrbriefen bekannt gemacht werden.</a:t>
            </a:r>
          </a:p>
          <a:p>
            <a:pPr lvl="1"/>
            <a:r>
              <a:rPr lang="de-DE" sz="2000" dirty="0" smtClean="0"/>
              <a:t>Der Obmann bzw. Bezirksobmann gibt </a:t>
            </a:r>
            <a:r>
              <a:rPr lang="de-DE" sz="2000" dirty="0"/>
              <a:t>Einladungen und Veranstaltungshinweise </a:t>
            </a:r>
            <a:r>
              <a:rPr lang="de-DE" sz="2000" dirty="0" smtClean="0"/>
              <a:t>auch über die Presse bekannt und lädt diese auch zu den Veranstaltungen der MMC ein.</a:t>
            </a:r>
          </a:p>
          <a:p>
            <a:pPr lvl="1"/>
            <a:r>
              <a:rPr lang="de-DE" sz="2000" dirty="0" smtClean="0"/>
              <a:t>Wenn Bannerabordnungen gewünscht sind, soll dies rechtzeitig den Betroffenen mitgeteilt werden.</a:t>
            </a:r>
          </a:p>
          <a:p>
            <a:r>
              <a:rPr lang="de-DE" dirty="0"/>
              <a:t>Leitung</a:t>
            </a:r>
          </a:p>
          <a:p>
            <a:pPr lvl="1"/>
            <a:r>
              <a:rPr lang="de-DE" sz="2000" dirty="0"/>
              <a:t>Obmann bzw. Bezirksobmann</a:t>
            </a:r>
          </a:p>
          <a:p>
            <a:pPr marL="407988" lvl="1" indent="0">
              <a:buNone/>
            </a:pPr>
            <a:endParaRPr lang="de-DE" sz="20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0241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Konvent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1138" y="1406070"/>
            <a:ext cx="8131629" cy="4929415"/>
          </a:xfrm>
        </p:spPr>
        <p:txBody>
          <a:bodyPr/>
          <a:lstStyle/>
          <a:p>
            <a:r>
              <a:rPr lang="de-DE" dirty="0" smtClean="0"/>
              <a:t>Ablauf der Zusammenkunft</a:t>
            </a:r>
          </a:p>
          <a:p>
            <a:pPr lvl="1"/>
            <a:r>
              <a:rPr lang="de-DE" sz="2000" dirty="0" smtClean="0"/>
              <a:t>Eröffnung und Begrüßung durch Obmann bzw. Bezirksobmann</a:t>
            </a:r>
          </a:p>
          <a:p>
            <a:pPr lvl="1"/>
            <a:r>
              <a:rPr lang="de-DE" sz="2000" b="1" dirty="0" smtClean="0"/>
              <a:t>Referat </a:t>
            </a:r>
            <a:r>
              <a:rPr lang="de-DE" sz="2000" b="1" dirty="0"/>
              <a:t>mit geistlichem Impuls</a:t>
            </a:r>
          </a:p>
          <a:p>
            <a:pPr lvl="1"/>
            <a:r>
              <a:rPr lang="de-DE" sz="2000" dirty="0"/>
              <a:t>ggf. Fragen und Diskussion zum Referat</a:t>
            </a:r>
          </a:p>
          <a:p>
            <a:pPr lvl="1"/>
            <a:r>
              <a:rPr lang="de-DE" sz="2000" dirty="0" smtClean="0"/>
              <a:t>evtl</a:t>
            </a:r>
            <a:r>
              <a:rPr lang="de-DE" sz="2000" dirty="0"/>
              <a:t>. </a:t>
            </a:r>
            <a:r>
              <a:rPr lang="de-DE" sz="2000" u="sng" dirty="0"/>
              <a:t>kurze</a:t>
            </a:r>
            <a:r>
              <a:rPr lang="de-DE" sz="2000" dirty="0"/>
              <a:t> Grußworte Pfarr- oder </a:t>
            </a:r>
            <a:r>
              <a:rPr lang="de-DE" sz="2000" dirty="0" err="1"/>
              <a:t>Bezirkspräses</a:t>
            </a:r>
            <a:r>
              <a:rPr lang="de-DE" sz="2000" dirty="0"/>
              <a:t> oder örtliche Honoratioren </a:t>
            </a:r>
          </a:p>
          <a:p>
            <a:pPr lvl="1"/>
            <a:r>
              <a:rPr lang="de-DE" sz="2000" dirty="0" smtClean="0"/>
              <a:t>aktuelle </a:t>
            </a:r>
            <a:r>
              <a:rPr lang="de-DE" sz="2000" dirty="0"/>
              <a:t>Informationen </a:t>
            </a:r>
            <a:r>
              <a:rPr lang="de-DE" sz="2000" dirty="0" smtClean="0"/>
              <a:t>durch Obmann/Bezirksobmann/Präfekt</a:t>
            </a:r>
            <a:endParaRPr lang="de-DE" sz="2000" dirty="0"/>
          </a:p>
          <a:p>
            <a:pPr lvl="1"/>
            <a:r>
              <a:rPr lang="de-DE" sz="2000" dirty="0" smtClean="0"/>
              <a:t>Anträge</a:t>
            </a:r>
            <a:r>
              <a:rPr lang="de-DE" sz="2000" dirty="0" smtClean="0"/>
              <a:t>, Wünsche, Anregungen</a:t>
            </a:r>
          </a:p>
          <a:p>
            <a:pPr lvl="1"/>
            <a:r>
              <a:rPr lang="de-DE" sz="2000" dirty="0" smtClean="0"/>
              <a:t>Schlusswort </a:t>
            </a:r>
            <a:r>
              <a:rPr lang="de-DE" sz="2000" dirty="0" smtClean="0"/>
              <a:t>durch </a:t>
            </a:r>
            <a:r>
              <a:rPr lang="de-DE" sz="2000" dirty="0"/>
              <a:t>Obmann bzw. </a:t>
            </a:r>
            <a:r>
              <a:rPr lang="de-DE" sz="2000" dirty="0" smtClean="0"/>
              <a:t>Bezirksobmann</a:t>
            </a:r>
          </a:p>
          <a:p>
            <a:pPr lvl="1"/>
            <a:r>
              <a:rPr lang="de-DE" sz="2000" dirty="0" smtClean="0"/>
              <a:t>Schlussgebet </a:t>
            </a:r>
            <a:r>
              <a:rPr lang="de-DE" sz="2000" dirty="0"/>
              <a:t>durch </a:t>
            </a:r>
            <a:r>
              <a:rPr lang="de-DE" sz="2000" dirty="0" smtClean="0"/>
              <a:t>Pfarr-, </a:t>
            </a:r>
            <a:r>
              <a:rPr lang="de-DE" sz="2000" dirty="0" err="1" smtClean="0"/>
              <a:t>Bezirkspräses</a:t>
            </a:r>
            <a:r>
              <a:rPr lang="de-DE" sz="2000" dirty="0" smtClean="0"/>
              <a:t> oder </a:t>
            </a:r>
            <a:r>
              <a:rPr lang="de-DE" sz="2000" dirty="0" err="1" smtClean="0"/>
              <a:t>Zentralpräses</a:t>
            </a:r>
            <a:endParaRPr lang="de-DE" sz="2000" dirty="0" smtClean="0"/>
          </a:p>
          <a:p>
            <a:pPr lvl="1"/>
            <a:r>
              <a:rPr lang="de-DE" sz="2000" dirty="0" smtClean="0"/>
              <a:t>geselliges Beisammensein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96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Konvent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8599" y="1395186"/>
            <a:ext cx="8436429" cy="4994728"/>
          </a:xfrm>
        </p:spPr>
        <p:txBody>
          <a:bodyPr/>
          <a:lstStyle/>
          <a:p>
            <a:r>
              <a:rPr lang="de-DE" dirty="0" smtClean="0"/>
              <a:t>Fotos</a:t>
            </a:r>
          </a:p>
          <a:p>
            <a:pPr lvl="1"/>
            <a:r>
              <a:rPr lang="de-DE" sz="2000" dirty="0" smtClean="0"/>
              <a:t>Für das Jahrbuch und ggf. die Presse möglichst hochauflösend.</a:t>
            </a:r>
          </a:p>
          <a:p>
            <a:pPr lvl="1"/>
            <a:r>
              <a:rPr lang="de-DE" sz="2000" dirty="0" smtClean="0"/>
              <a:t>Für die Homepage reicht die Auflösung von 640 x 480 Pixel. </a:t>
            </a:r>
          </a:p>
          <a:p>
            <a:r>
              <a:rPr lang="de-DE" dirty="0" smtClean="0"/>
              <a:t>Presse</a:t>
            </a:r>
          </a:p>
          <a:p>
            <a:pPr lvl="1"/>
            <a:r>
              <a:rPr lang="de-DE" sz="2000" dirty="0"/>
              <a:t>Der Obmann bzw. Bezirksobmann bemüht sich um eine gute Berichterstattung zu Veranstaltungen der MMC in der Lokalpresse, dem Jahrbuch und der </a:t>
            </a:r>
            <a:r>
              <a:rPr lang="de-DE" sz="2000" dirty="0" smtClean="0"/>
              <a:t>Homepage.</a:t>
            </a:r>
          </a:p>
          <a:p>
            <a:pPr lvl="1"/>
            <a:r>
              <a:rPr lang="de-DE" sz="2000" dirty="0" smtClean="0"/>
              <a:t>Bericht für die Homepage samt Fotos umgehend an </a:t>
            </a:r>
            <a:r>
              <a:rPr lang="de-DE" sz="2000" dirty="0"/>
              <a:t>den Webmaster (E-Mail: </a:t>
            </a:r>
            <a:r>
              <a:rPr lang="de-DE" sz="2000" dirty="0" smtClean="0">
                <a:hlinkClick r:id="rId3"/>
              </a:rPr>
              <a:t>johann.faltermeier.trischlberg@web.de</a:t>
            </a:r>
            <a:r>
              <a:rPr lang="de-DE" sz="2000" dirty="0" smtClean="0"/>
              <a:t>).</a:t>
            </a:r>
          </a:p>
          <a:p>
            <a:pPr lvl="1"/>
            <a:r>
              <a:rPr lang="de-DE" sz="2000" dirty="0" smtClean="0"/>
              <a:t>Bericht für das Jahrbuch </a:t>
            </a:r>
            <a:r>
              <a:rPr lang="de-DE" sz="2000" dirty="0"/>
              <a:t>(etwa eine DIN-A4-Seite) </a:t>
            </a:r>
            <a:r>
              <a:rPr lang="de-DE" sz="2000" dirty="0" smtClean="0"/>
              <a:t>baldmöglichst an das </a:t>
            </a:r>
            <a:r>
              <a:rPr lang="de-DE" sz="2000" dirty="0" err="1" smtClean="0"/>
              <a:t>Congregationsbüro</a:t>
            </a:r>
            <a:r>
              <a:rPr lang="de-DE" sz="2000" dirty="0"/>
              <a:t> </a:t>
            </a:r>
            <a:r>
              <a:rPr lang="de-DE" sz="2000" dirty="0" smtClean="0"/>
              <a:t>(Email</a:t>
            </a:r>
            <a:r>
              <a:rPr lang="de-DE" sz="2000" dirty="0"/>
              <a:t>: </a:t>
            </a:r>
            <a:r>
              <a:rPr lang="de-DE" sz="2000" dirty="0" smtClean="0">
                <a:hlinkClick r:id="rId4"/>
              </a:rPr>
              <a:t>MMC.Regensburg@t-online.de</a:t>
            </a:r>
            <a:r>
              <a:rPr lang="de-DE" sz="2000" dirty="0" smtClean="0"/>
              <a:t>).</a:t>
            </a:r>
            <a:endParaRPr lang="de-DE" sz="2000" dirty="0"/>
          </a:p>
          <a:p>
            <a:pPr lvl="1"/>
            <a:r>
              <a:rPr lang="de-DE" sz="2000" dirty="0" smtClean="0"/>
              <a:t>Pressebericht je nach örtlicher Gegebenheit an den lokalen Pressebeauftragten oder die Zeitungsredaktionen, soweit diese nicht selbst vor Ort waren.</a:t>
            </a:r>
            <a:endParaRPr lang="de-DE" sz="2000" dirty="0"/>
          </a:p>
          <a:p>
            <a:pPr lvl="1"/>
            <a:endParaRPr lang="de-DE" sz="20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510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159D6-F5A8-42BC-97DE-56D620C65F77}" type="slidenum">
              <a:rPr lang="de-DE"/>
              <a:pPr/>
              <a:t>16</a:t>
            </a:fld>
            <a:endParaRPr lang="de-DE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286000"/>
            <a:ext cx="7543800" cy="2054225"/>
          </a:xfrm>
        </p:spPr>
        <p:txBody>
          <a:bodyPr/>
          <a:lstStyle/>
          <a:p>
            <a:r>
              <a:rPr lang="de-DE" sz="5400" dirty="0"/>
              <a:t>Vielen Dank für</a:t>
            </a:r>
            <a:br>
              <a:rPr lang="de-DE" sz="5400" dirty="0"/>
            </a:br>
            <a:r>
              <a:rPr lang="de-DE" sz="5400" dirty="0" smtClean="0"/>
              <a:t>die </a:t>
            </a:r>
            <a:r>
              <a:rPr lang="de-DE" sz="5400" dirty="0"/>
              <a:t>Aufmerksamkeit!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</a:t>
            </a:r>
            <a:r>
              <a:rPr lang="de-DE" dirty="0"/>
              <a:t>Sodale </a:t>
            </a:r>
            <a:r>
              <a:rPr lang="de-DE" dirty="0" smtClean="0"/>
              <a:t>- aktive Mitgestaltung der </a:t>
            </a:r>
            <a:r>
              <a:rPr lang="de-DE" dirty="0"/>
              <a:t>marianischen Ziele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1138" y="1314450"/>
            <a:ext cx="8763002" cy="5126038"/>
          </a:xfrm>
        </p:spPr>
        <p:txBody>
          <a:bodyPr/>
          <a:lstStyle/>
          <a:p>
            <a:r>
              <a:rPr lang="de-DE" dirty="0" smtClean="0"/>
              <a:t>Kennen und </a:t>
            </a:r>
            <a:r>
              <a:rPr lang="de-DE" dirty="0"/>
              <a:t>V</a:t>
            </a:r>
            <a:r>
              <a:rPr lang="de-DE" dirty="0" smtClean="0"/>
              <a:t>erstehen der Grundsätze und Statuten der MMC Regensburg.</a:t>
            </a:r>
          </a:p>
          <a:p>
            <a:r>
              <a:rPr lang="de-DE" dirty="0" smtClean="0"/>
              <a:t>Bemühen um die Umsetzung der christlichen Lebenshaltung im Alltag.</a:t>
            </a:r>
          </a:p>
          <a:p>
            <a:r>
              <a:rPr lang="de-DE" dirty="0"/>
              <a:t>Zeugnis geben, tätige Liebe üben und den Glauben </a:t>
            </a:r>
            <a:r>
              <a:rPr lang="de-DE" dirty="0" smtClean="0"/>
              <a:t>feiern.</a:t>
            </a:r>
            <a:endParaRPr lang="de-DE" dirty="0"/>
          </a:p>
          <a:p>
            <a:r>
              <a:rPr lang="de-DE" dirty="0" smtClean="0"/>
              <a:t>Mitwirkung im geistlichen und kirchlichen Leben der Pfarrgemeinde.</a:t>
            </a:r>
          </a:p>
          <a:p>
            <a:r>
              <a:rPr lang="de-DE" dirty="0" smtClean="0"/>
              <a:t>Pflege der marianischen Gemeinschaft, insbesondere aktive Teilnahme an Veranstaltungen und Unternehmungen der MMC auf den Ebenen der Pfarr-, Bezirks- und </a:t>
            </a:r>
            <a:r>
              <a:rPr lang="de-DE" dirty="0" err="1" smtClean="0"/>
              <a:t>Gesamtcongregation</a:t>
            </a:r>
            <a:r>
              <a:rPr lang="de-DE" dirty="0" smtClean="0"/>
              <a:t>.</a:t>
            </a:r>
          </a:p>
          <a:p>
            <a:r>
              <a:rPr lang="de-DE" dirty="0" smtClean="0"/>
              <a:t>Gabe eines Jahresopfers entsprechend dem beschlossenen Richtwert, </a:t>
            </a:r>
            <a:r>
              <a:rPr lang="de-DE" u="sng" dirty="0" smtClean="0"/>
              <a:t>daneben evtl. </a:t>
            </a:r>
            <a:r>
              <a:rPr lang="de-DE" dirty="0" smtClean="0"/>
              <a:t>weitere Spenden für die </a:t>
            </a:r>
            <a:r>
              <a:rPr lang="de-DE" dirty="0" err="1" smtClean="0"/>
              <a:t>Pfarrcongregation</a:t>
            </a:r>
            <a:r>
              <a:rPr lang="de-DE" dirty="0" smtClean="0"/>
              <a:t>.</a:t>
            </a:r>
            <a:endParaRPr lang="de-DE" dirty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43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Sodale - Tägliche Gebete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2887" y="1406070"/>
            <a:ext cx="8171770" cy="5005615"/>
          </a:xfrm>
        </p:spPr>
        <p:txBody>
          <a:bodyPr/>
          <a:lstStyle/>
          <a:p>
            <a:r>
              <a:rPr lang="de-DE" dirty="0" smtClean="0"/>
              <a:t>Beim Morgengebet</a:t>
            </a:r>
          </a:p>
          <a:p>
            <a:pPr lvl="1"/>
            <a:r>
              <a:rPr lang="de-DE" dirty="0" smtClean="0"/>
              <a:t>Sei gegrüßt, o Königin …</a:t>
            </a:r>
          </a:p>
          <a:p>
            <a:pPr lvl="1"/>
            <a:r>
              <a:rPr lang="de-DE" dirty="0" smtClean="0"/>
              <a:t>und ein </a:t>
            </a:r>
            <a:r>
              <a:rPr lang="de-DE" dirty="0" err="1" smtClean="0"/>
              <a:t>Gegrüßet</a:t>
            </a:r>
            <a:r>
              <a:rPr lang="de-DE" dirty="0" smtClean="0"/>
              <a:t> seist du Maria</a:t>
            </a:r>
            <a:endParaRPr lang="de-DE" dirty="0"/>
          </a:p>
          <a:p>
            <a:r>
              <a:rPr lang="de-DE" dirty="0" smtClean="0"/>
              <a:t>Beim Mittagsgebet</a:t>
            </a:r>
          </a:p>
          <a:p>
            <a:pPr lvl="1"/>
            <a:r>
              <a:rPr lang="de-DE" dirty="0" smtClean="0"/>
              <a:t>Der Engel des Herrn …</a:t>
            </a:r>
            <a:br>
              <a:rPr lang="de-DE" dirty="0" smtClean="0"/>
            </a:br>
            <a:r>
              <a:rPr lang="de-DE" dirty="0" smtClean="0"/>
              <a:t>oder in der Osterzeit: Freu dich, du Himmelskönigin …</a:t>
            </a:r>
            <a:endParaRPr lang="de-DE" dirty="0"/>
          </a:p>
          <a:p>
            <a:pPr lvl="1"/>
            <a:r>
              <a:rPr lang="de-DE" dirty="0"/>
              <a:t>und ein </a:t>
            </a:r>
            <a:r>
              <a:rPr lang="de-DE" dirty="0" err="1"/>
              <a:t>Gegrüßet</a:t>
            </a:r>
            <a:r>
              <a:rPr lang="de-DE" dirty="0"/>
              <a:t> seist du Maria</a:t>
            </a:r>
          </a:p>
          <a:p>
            <a:r>
              <a:rPr lang="de-DE" dirty="0" smtClean="0"/>
              <a:t>Beim Abendgebet</a:t>
            </a:r>
          </a:p>
          <a:p>
            <a:pPr lvl="1"/>
            <a:r>
              <a:rPr lang="de-DE" dirty="0" smtClean="0"/>
              <a:t>Unter deinen Schutz und Schirm  </a:t>
            </a:r>
            <a:r>
              <a:rPr lang="de-DE" dirty="0"/>
              <a:t>…</a:t>
            </a:r>
          </a:p>
          <a:p>
            <a:pPr lvl="1"/>
            <a:r>
              <a:rPr lang="de-DE" dirty="0"/>
              <a:t>und ein </a:t>
            </a:r>
            <a:r>
              <a:rPr lang="de-DE" dirty="0" err="1"/>
              <a:t>Gegrüßet</a:t>
            </a:r>
            <a:r>
              <a:rPr lang="de-DE" dirty="0"/>
              <a:t> seist du </a:t>
            </a:r>
            <a:r>
              <a:rPr lang="de-DE" dirty="0" smtClean="0"/>
              <a:t>Maria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183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Sodale - Gebetsapostolat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8599" y="1398981"/>
            <a:ext cx="8665030" cy="5010208"/>
          </a:xfrm>
        </p:spPr>
        <p:txBody>
          <a:bodyPr/>
          <a:lstStyle/>
          <a:p>
            <a:pPr marL="207963" lvl="1" indent="-207963">
              <a:buClr>
                <a:srgbClr val="0F75A5"/>
              </a:buClr>
              <a:buSzPct val="110000"/>
              <a:buFont typeface="Wingdings" pitchFamily="2" charset="2"/>
              <a:buChar char="§"/>
            </a:pPr>
            <a:r>
              <a:rPr lang="de-DE" dirty="0" smtClean="0"/>
              <a:t>Eucharistie</a:t>
            </a:r>
          </a:p>
          <a:p>
            <a:pPr lvl="1"/>
            <a:r>
              <a:rPr lang="de-DE" sz="2000" dirty="0"/>
              <a:t>h</a:t>
            </a:r>
            <a:r>
              <a:rPr lang="de-DE" sz="2000" dirty="0" smtClean="0"/>
              <a:t>äufige</a:t>
            </a:r>
            <a:r>
              <a:rPr lang="de-DE" sz="2000" b="1" dirty="0" smtClean="0"/>
              <a:t> </a:t>
            </a:r>
            <a:r>
              <a:rPr lang="de-DE" sz="2000" dirty="0" smtClean="0"/>
              <a:t>Teilnahme an der Heiligen Messe </a:t>
            </a:r>
          </a:p>
          <a:p>
            <a:pPr lvl="1"/>
            <a:r>
              <a:rPr lang="de-DE" sz="2000" dirty="0" smtClean="0"/>
              <a:t>bzw. der eucharistischen Anbetung</a:t>
            </a:r>
          </a:p>
          <a:p>
            <a:pPr marL="342900" lvl="1" indent="-342900">
              <a:buClr>
                <a:srgbClr val="0F75A5"/>
              </a:buClr>
              <a:buSzPct val="110000"/>
              <a:buFont typeface="Wingdings" panose="05000000000000000000" pitchFamily="2" charset="2"/>
              <a:buChar char="§"/>
            </a:pPr>
            <a:r>
              <a:rPr lang="de-DE" dirty="0" smtClean="0"/>
              <a:t>Buße</a:t>
            </a:r>
          </a:p>
          <a:p>
            <a:pPr lvl="1"/>
            <a:r>
              <a:rPr lang="de-DE" sz="2000" dirty="0" smtClean="0"/>
              <a:t>sorgsame Gewissenspflege</a:t>
            </a:r>
          </a:p>
          <a:p>
            <a:pPr lvl="1"/>
            <a:r>
              <a:rPr lang="de-DE" sz="2000" dirty="0" smtClean="0"/>
              <a:t>betende Tages-Auswertung</a:t>
            </a:r>
          </a:p>
          <a:p>
            <a:pPr lvl="1"/>
            <a:r>
              <a:rPr lang="de-DE" sz="2000" dirty="0" smtClean="0"/>
              <a:t>regelmäßiger Empfang des Bußsakramentes</a:t>
            </a:r>
          </a:p>
          <a:p>
            <a:pPr marL="207963" lvl="1" indent="-207963">
              <a:buClr>
                <a:srgbClr val="0F75A5"/>
              </a:buClr>
              <a:buSzPct val="110000"/>
              <a:buFont typeface="Wingdings" pitchFamily="2" charset="2"/>
              <a:buChar char="§"/>
            </a:pPr>
            <a:r>
              <a:rPr lang="de-DE" dirty="0" smtClean="0"/>
              <a:t>Glaubenserneuerung</a:t>
            </a:r>
          </a:p>
          <a:p>
            <a:pPr lvl="1"/>
            <a:r>
              <a:rPr lang="de-DE" sz="2000" dirty="0" smtClean="0"/>
              <a:t>Schulungstage zur Stärkung des Glaubenswissens</a:t>
            </a:r>
          </a:p>
          <a:p>
            <a:pPr lvl="1"/>
            <a:r>
              <a:rPr lang="de-DE" sz="2000" dirty="0"/>
              <a:t>j</a:t>
            </a:r>
            <a:r>
              <a:rPr lang="de-DE" sz="2000" dirty="0" smtClean="0"/>
              <a:t>ährliche geistliche Übungen (Exerzitien, Einkehrtage, Wallfahrten …)</a:t>
            </a:r>
          </a:p>
          <a:p>
            <a:pPr lvl="1"/>
            <a:r>
              <a:rPr lang="de-DE" sz="2000" dirty="0" err="1" smtClean="0"/>
              <a:t>Mitfeier</a:t>
            </a:r>
            <a:r>
              <a:rPr lang="de-DE" sz="2000" dirty="0" smtClean="0"/>
              <a:t> der jährlichen Hauptfeste der </a:t>
            </a:r>
            <a:r>
              <a:rPr lang="de-DE" sz="2000" dirty="0" err="1" smtClean="0"/>
              <a:t>Gesamtcongregation</a:t>
            </a:r>
            <a:endParaRPr lang="de-DE" sz="2000" dirty="0" smtClean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8495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Sodale - Marienverehrung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8599" y="1501204"/>
            <a:ext cx="7983539" cy="5010208"/>
          </a:xfrm>
        </p:spPr>
        <p:txBody>
          <a:bodyPr/>
          <a:lstStyle/>
          <a:p>
            <a:r>
              <a:rPr lang="de-DE" dirty="0" smtClean="0"/>
              <a:t>Besondere Verehrung und Liebe zur Gottesmutter</a:t>
            </a:r>
          </a:p>
          <a:p>
            <a:r>
              <a:rPr lang="de-DE" dirty="0" smtClean="0"/>
              <a:t>Lebendige </a:t>
            </a:r>
            <a:r>
              <a:rPr lang="de-DE" dirty="0" err="1" smtClean="0"/>
              <a:t>Mitfeier</a:t>
            </a:r>
            <a:r>
              <a:rPr lang="de-DE" dirty="0" smtClean="0"/>
              <a:t> der von der Kirche festgelegten Marienfeste und Gedenktage</a:t>
            </a:r>
          </a:p>
          <a:p>
            <a:r>
              <a:rPr lang="de-DE" dirty="0" smtClean="0"/>
              <a:t>Pflege des Rosenkranzgebetes in seiner gegebenen Gestaltungsfülle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044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Sodale - Jubiläen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Ehrungen</a:t>
            </a:r>
          </a:p>
          <a:p>
            <a:pPr lvl="1"/>
            <a:r>
              <a:rPr lang="de-DE" sz="2000" dirty="0" smtClean="0"/>
              <a:t>für langjährige Zugehörigkeit zur MMC auf gesonderte Einladung an einem eigenen Ehrentag,</a:t>
            </a:r>
          </a:p>
          <a:p>
            <a:pPr lvl="1"/>
            <a:r>
              <a:rPr lang="de-DE" sz="2000" dirty="0" smtClean="0"/>
              <a:t>für verdienter </a:t>
            </a:r>
            <a:r>
              <a:rPr lang="de-DE" sz="2000" dirty="0"/>
              <a:t>Obmänner durch den </a:t>
            </a:r>
            <a:r>
              <a:rPr lang="de-DE" sz="2000" dirty="0" err="1"/>
              <a:t>Zentralpräses</a:t>
            </a:r>
            <a:r>
              <a:rPr lang="de-DE" sz="2000" dirty="0"/>
              <a:t> nach herausragenden Leistungen im Geist der MMC oder für die Gemeinschaft </a:t>
            </a:r>
            <a:r>
              <a:rPr lang="de-DE" sz="2000" dirty="0" smtClean="0"/>
              <a:t>auf </a:t>
            </a:r>
            <a:r>
              <a:rPr lang="de-DE" sz="2000" u="sng" dirty="0" smtClean="0"/>
              <a:t>Vorschlag des jeweiligen Bezirks</a:t>
            </a:r>
            <a:r>
              <a:rPr lang="de-DE" sz="2000" dirty="0" smtClean="0"/>
              <a:t>.</a:t>
            </a:r>
            <a:endParaRPr lang="de-DE" sz="2000" dirty="0"/>
          </a:p>
          <a:p>
            <a:r>
              <a:rPr lang="de-DE" dirty="0" smtClean="0"/>
              <a:t>Geburtstage</a:t>
            </a:r>
          </a:p>
          <a:p>
            <a:pPr lvl="1"/>
            <a:r>
              <a:rPr lang="de-DE" sz="2000" dirty="0"/>
              <a:t>Die Gratulation bei (runden) Geburtstagen von Sodalen sollte je nach den </a:t>
            </a:r>
            <a:r>
              <a:rPr lang="de-DE" sz="2000" u="sng" dirty="0"/>
              <a:t>örtlichen Gegebenheiten </a:t>
            </a:r>
            <a:r>
              <a:rPr lang="de-DE" sz="2000" dirty="0"/>
              <a:t>erfolgen</a:t>
            </a:r>
            <a:r>
              <a:rPr lang="de-DE" sz="2000" dirty="0" smtClean="0"/>
              <a:t>.</a:t>
            </a:r>
          </a:p>
          <a:p>
            <a:pPr lvl="1"/>
            <a:r>
              <a:rPr lang="de-DE" sz="2000" dirty="0"/>
              <a:t>Der Bezirksobmann kann zusammen mit dem Obmann der </a:t>
            </a:r>
            <a:r>
              <a:rPr lang="de-DE" sz="2000" dirty="0" err="1"/>
              <a:t>Pfarrcongregation</a:t>
            </a:r>
            <a:r>
              <a:rPr lang="de-DE" sz="2000" dirty="0"/>
              <a:t> Gratulationsbesuche zu hohen Jubiläen oder Geburtstagen </a:t>
            </a:r>
            <a:r>
              <a:rPr lang="de-DE" sz="2000" dirty="0" smtClean="0"/>
              <a:t>wahrnehmen. </a:t>
            </a:r>
            <a:endParaRPr lang="de-DE" sz="2000" dirty="0"/>
          </a:p>
          <a:p>
            <a:pPr marL="407988" lvl="1" indent="0">
              <a:buNone/>
            </a:pP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87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Sodale - Krankheit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Der </a:t>
            </a:r>
            <a:r>
              <a:rPr lang="de-DE" dirty="0"/>
              <a:t>Obmann soll sich – soweit es geht – auch um seine kranken, ehrenvollen und verdienten Sodalen kümmern</a:t>
            </a:r>
            <a:r>
              <a:rPr lang="de-DE" dirty="0" smtClean="0"/>
              <a:t>.</a:t>
            </a:r>
          </a:p>
          <a:p>
            <a:r>
              <a:rPr lang="de-DE" dirty="0" smtClean="0"/>
              <a:t>Der Bezirksobmann sorgt </a:t>
            </a:r>
            <a:r>
              <a:rPr lang="de-DE" dirty="0"/>
              <a:t>zusammen mit dem Obmann der </a:t>
            </a:r>
            <a:r>
              <a:rPr lang="de-DE" dirty="0" err="1"/>
              <a:t>Pfarrcongregation</a:t>
            </a:r>
            <a:r>
              <a:rPr lang="de-DE" dirty="0"/>
              <a:t> </a:t>
            </a:r>
            <a:r>
              <a:rPr lang="de-DE" dirty="0" smtClean="0"/>
              <a:t>dafür</a:t>
            </a:r>
            <a:r>
              <a:rPr lang="de-DE" dirty="0"/>
              <a:t>, dass </a:t>
            </a:r>
            <a:r>
              <a:rPr lang="de-DE" u="sng" dirty="0" smtClean="0"/>
              <a:t>amtierende</a:t>
            </a:r>
            <a:r>
              <a:rPr lang="de-DE" dirty="0" smtClean="0"/>
              <a:t> Obmänner</a:t>
            </a:r>
            <a:r>
              <a:rPr lang="de-DE" dirty="0"/>
              <a:t>, die (längere Zeit) krank oder schwer krank sind, ggf. vom </a:t>
            </a:r>
            <a:r>
              <a:rPr lang="de-DE" dirty="0" err="1"/>
              <a:t>Bezirkspräses</a:t>
            </a:r>
            <a:r>
              <a:rPr lang="de-DE" dirty="0"/>
              <a:t> oder vom Assistenten / Präfekten / </a:t>
            </a:r>
            <a:r>
              <a:rPr lang="de-DE" dirty="0" err="1"/>
              <a:t>Zentralpräses</a:t>
            </a:r>
            <a:r>
              <a:rPr lang="de-DE" dirty="0"/>
              <a:t> besucht werden.</a:t>
            </a:r>
          </a:p>
          <a:p>
            <a:pPr lvl="1"/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7423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Sodale - Tod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8600" y="1593850"/>
            <a:ext cx="8164286" cy="4756150"/>
          </a:xfrm>
        </p:spPr>
        <p:txBody>
          <a:bodyPr/>
          <a:lstStyle/>
          <a:p>
            <a:r>
              <a:rPr lang="de-DE" sz="2000" dirty="0" smtClean="0"/>
              <a:t>Der </a:t>
            </a:r>
            <a:r>
              <a:rPr lang="de-DE" sz="2000" dirty="0"/>
              <a:t>Obmann meldet den Tod eines Sodalen umgehend dem </a:t>
            </a:r>
            <a:r>
              <a:rPr lang="de-DE" sz="2000" dirty="0" err="1"/>
              <a:t>Congregations</a:t>
            </a:r>
            <a:r>
              <a:rPr lang="de-DE" sz="2000" dirty="0"/>
              <a:t>-Büro und dem </a:t>
            </a:r>
            <a:r>
              <a:rPr lang="de-DE" sz="2000" dirty="0" err="1"/>
              <a:t>Pfarrpräses</a:t>
            </a:r>
            <a:r>
              <a:rPr lang="de-DE" sz="2000" dirty="0" smtClean="0"/>
              <a:t>.</a:t>
            </a:r>
          </a:p>
          <a:p>
            <a:r>
              <a:rPr lang="de-DE" sz="2000" dirty="0" smtClean="0"/>
              <a:t>Ehrendes </a:t>
            </a:r>
            <a:r>
              <a:rPr lang="de-DE" sz="2000" dirty="0"/>
              <a:t>Begleiten von verstorbenen Sodalen </a:t>
            </a:r>
            <a:r>
              <a:rPr lang="de-DE" sz="2000" dirty="0" smtClean="0"/>
              <a:t>durch die </a:t>
            </a:r>
            <a:r>
              <a:rPr lang="de-DE" sz="2000" dirty="0" err="1" smtClean="0"/>
              <a:t>Pfarrcongregation</a:t>
            </a:r>
            <a:r>
              <a:rPr lang="de-DE" sz="2000" dirty="0" smtClean="0"/>
              <a:t> ist Pflicht z.B. durch</a:t>
            </a:r>
          </a:p>
          <a:p>
            <a:pPr lvl="1"/>
            <a:r>
              <a:rPr lang="de-DE" sz="1800" dirty="0"/>
              <a:t>Beten des Totenrosenkranzes</a:t>
            </a:r>
          </a:p>
          <a:p>
            <a:pPr lvl="1"/>
            <a:r>
              <a:rPr lang="de-DE" sz="1800" dirty="0"/>
              <a:t>und namentliches Totengedenken bei geeigneter Gelegenheit.</a:t>
            </a:r>
          </a:p>
          <a:p>
            <a:r>
              <a:rPr lang="de-DE" sz="2000" dirty="0" smtClean="0"/>
              <a:t>Bei </a:t>
            </a:r>
            <a:r>
              <a:rPr lang="de-DE" sz="2000" dirty="0"/>
              <a:t>Beerdigungen verstorbener Sodalen </a:t>
            </a:r>
            <a:r>
              <a:rPr lang="de-DE" sz="2000" dirty="0" smtClean="0"/>
              <a:t>wird das </a:t>
            </a:r>
            <a:r>
              <a:rPr lang="de-DE" sz="2000" dirty="0"/>
              <a:t>Banner der MMC </a:t>
            </a:r>
            <a:r>
              <a:rPr lang="de-DE" sz="2000" dirty="0" smtClean="0"/>
              <a:t>mitgetragen.</a:t>
            </a:r>
          </a:p>
          <a:p>
            <a:r>
              <a:rPr lang="de-DE" sz="2000" dirty="0" smtClean="0"/>
              <a:t>Der </a:t>
            </a:r>
            <a:r>
              <a:rPr lang="de-DE" sz="2000" dirty="0" err="1" smtClean="0"/>
              <a:t>Zentralpräses</a:t>
            </a:r>
            <a:r>
              <a:rPr lang="de-DE" sz="2000" dirty="0" smtClean="0"/>
              <a:t> </a:t>
            </a:r>
            <a:r>
              <a:rPr lang="de-DE" sz="2000" dirty="0"/>
              <a:t>kondoliert den Angehörigen in angemessener Form und feiert für die Verstorbenen das Heilige Messopfer</a:t>
            </a:r>
            <a:r>
              <a:rPr lang="de-DE" sz="2000" dirty="0" smtClean="0"/>
              <a:t>.</a:t>
            </a:r>
          </a:p>
          <a:p>
            <a:r>
              <a:rPr lang="de-DE" sz="2000" dirty="0"/>
              <a:t>Der Bezirksobmann teilt den Tod eines </a:t>
            </a:r>
            <a:r>
              <a:rPr lang="de-DE" sz="2000" u="sng" dirty="0"/>
              <a:t>amtierenden</a:t>
            </a:r>
            <a:r>
              <a:rPr lang="de-DE" sz="2000" dirty="0"/>
              <a:t> Obmanns umgehend dem </a:t>
            </a:r>
            <a:r>
              <a:rPr lang="de-DE" sz="2000" dirty="0" err="1"/>
              <a:t>Congregations</a:t>
            </a:r>
            <a:r>
              <a:rPr lang="de-DE" sz="2000" dirty="0"/>
              <a:t>-Büro und dem </a:t>
            </a:r>
            <a:r>
              <a:rPr lang="de-DE" sz="2000" dirty="0" err="1"/>
              <a:t>Bezirkspräses</a:t>
            </a:r>
            <a:r>
              <a:rPr lang="de-DE" sz="2000" dirty="0"/>
              <a:t> </a:t>
            </a:r>
            <a:r>
              <a:rPr lang="de-DE" sz="2000" dirty="0" smtClean="0"/>
              <a:t>mit und hält bei </a:t>
            </a:r>
            <a:r>
              <a:rPr lang="de-DE" sz="2000" dirty="0"/>
              <a:t>passender Gelegenheit </a:t>
            </a:r>
            <a:r>
              <a:rPr lang="de-DE" sz="2000" dirty="0" smtClean="0"/>
              <a:t>ein </a:t>
            </a:r>
            <a:r>
              <a:rPr lang="de-DE" sz="2000" dirty="0"/>
              <a:t>ehrendes Totengedenken.</a:t>
            </a:r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/>
            <a:endParaRPr lang="de-DE" dirty="0" smtClean="0"/>
          </a:p>
          <a:p>
            <a:pPr lvl="1"/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60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Sodale - Verlassen der Gemeinschaft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8599" y="1501204"/>
            <a:ext cx="8077201" cy="5010208"/>
          </a:xfrm>
        </p:spPr>
        <p:txBody>
          <a:bodyPr/>
          <a:lstStyle/>
          <a:p>
            <a:r>
              <a:rPr lang="de-DE" dirty="0" smtClean="0"/>
              <a:t>Bindung des Sodalen</a:t>
            </a:r>
            <a:r>
              <a:rPr lang="de-DE" dirty="0"/>
              <a:t> an die </a:t>
            </a:r>
            <a:r>
              <a:rPr lang="de-DE" dirty="0" smtClean="0"/>
              <a:t>MMC, ihre Grundsätze und Ziele durch die Lebensweihe auf Lebenszeit.</a:t>
            </a:r>
          </a:p>
          <a:p>
            <a:r>
              <a:rPr lang="de-DE" dirty="0" smtClean="0"/>
              <a:t>Nicht mehr als Mitglied in den Büchern der MMC Regensburg wird ein Sodale geführt, wenn:</a:t>
            </a:r>
          </a:p>
          <a:p>
            <a:pPr lvl="1"/>
            <a:r>
              <a:rPr lang="de-DE" sz="2000" dirty="0"/>
              <a:t>e</a:t>
            </a:r>
            <a:r>
              <a:rPr lang="de-DE" sz="2000" dirty="0" smtClean="0"/>
              <a:t>r schriftlich erklärt, dass er sein Versprechen vor Gott innerhalb der Sodalität nicht mehr erfüllen will oder kann,</a:t>
            </a:r>
          </a:p>
          <a:p>
            <a:pPr lvl="1"/>
            <a:r>
              <a:rPr lang="de-DE" sz="2000" dirty="0" smtClean="0"/>
              <a:t>in schwerwiegenden Angelegenheiten, die den Grundsätzen der MMC widersprechen, vom Marianischen Rat festgestellt wird, dass der Sodale sich durch sein Verhalten selbst aus der Gemeinschaft ausgeschlossen hat.</a:t>
            </a:r>
          </a:p>
          <a:p>
            <a:r>
              <a:rPr lang="de-DE" dirty="0" smtClean="0"/>
              <a:t>Dennoch und ganz besonders gilt dann das Bemühen der Verantwortlichen um das brüderliche Wiedergewinnen des betroffenen Sodalen.</a:t>
            </a:r>
          </a:p>
          <a:p>
            <a:pPr lvl="1"/>
            <a:endParaRPr lang="de-DE" sz="2000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Erfahrungsaustausch Obmännertag, Das Leben in der Congregation, Johann Faltermeier, Assistent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22.02.2014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4B1E-8E23-48B8-886E-0E02A526EEC3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076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92088" marR="0" indent="-1920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rgbClr val="3C3C3C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92088" marR="0" indent="-1920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rgbClr val="3C3C3C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1228</Words>
  <Application>Microsoft Office PowerPoint</Application>
  <PresentationFormat>Bildschirmpräsentation (4:3)</PresentationFormat>
  <Paragraphs>188</Paragraphs>
  <Slides>16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9" baseType="lpstr">
      <vt:lpstr>Arial</vt:lpstr>
      <vt:lpstr>Wingdings</vt:lpstr>
      <vt:lpstr>Standarddesign</vt:lpstr>
      <vt:lpstr>Erfahrungsaustausch Obmännertag am 22.02.2014  </vt:lpstr>
      <vt:lpstr>Der Sodale - aktive Mitgestaltung der marianischen Ziele </vt:lpstr>
      <vt:lpstr>Der Sodale - Tägliche Gebete</vt:lpstr>
      <vt:lpstr>Der Sodale - Gebetsapostolat</vt:lpstr>
      <vt:lpstr>Der Sodale - Marienverehrung</vt:lpstr>
      <vt:lpstr>Der Sodale - Jubiläen</vt:lpstr>
      <vt:lpstr>Der Sodale - Krankheit</vt:lpstr>
      <vt:lpstr>Der Sodale - Tod</vt:lpstr>
      <vt:lpstr>Der Sodale - Verlassen der Gemeinschaft</vt:lpstr>
      <vt:lpstr>Geistliches Leben in der MMC-Gemeinschaft</vt:lpstr>
      <vt:lpstr>Der Konvent</vt:lpstr>
      <vt:lpstr>Der Konvent</vt:lpstr>
      <vt:lpstr>Der Konvent</vt:lpstr>
      <vt:lpstr>Der Konvent</vt:lpstr>
      <vt:lpstr>Der Konvent</vt:lpstr>
      <vt:lpstr>Vielen Dank für die Aufmerksamkeit!</vt:lpstr>
    </vt:vector>
  </TitlesOfParts>
  <Company>Landesamt für Finanzen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Präsentation</dc:title>
  <dc:subject>CI Vorlage</dc:subject>
  <dc:creator>EgerM</dc:creator>
  <dc:description>19.11.2012</dc:description>
  <cp:lastModifiedBy>B3EttleH</cp:lastModifiedBy>
  <cp:revision>127</cp:revision>
  <cp:lastPrinted>2014-01-22T07:30:41Z</cp:lastPrinted>
  <dcterms:created xsi:type="dcterms:W3CDTF">2008-06-03T09:57:49Z</dcterms:created>
  <dcterms:modified xsi:type="dcterms:W3CDTF">2014-02-19T13:24:59Z</dcterms:modified>
</cp:coreProperties>
</file>